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69" r:id="rId5"/>
    <p:sldId id="270" r:id="rId6"/>
    <p:sldId id="271" r:id="rId7"/>
    <p:sldId id="335" r:id="rId8"/>
    <p:sldId id="264" r:id="rId9"/>
    <p:sldId id="272" r:id="rId10"/>
    <p:sldId id="273" r:id="rId11"/>
    <p:sldId id="279" r:id="rId12"/>
    <p:sldId id="276" r:id="rId13"/>
    <p:sldId id="274" r:id="rId14"/>
    <p:sldId id="275" r:id="rId15"/>
    <p:sldId id="277" r:id="rId16"/>
    <p:sldId id="278" r:id="rId17"/>
    <p:sldId id="310" r:id="rId18"/>
    <p:sldId id="282" r:id="rId19"/>
    <p:sldId id="283" r:id="rId20"/>
    <p:sldId id="257" r:id="rId21"/>
    <p:sldId id="287" r:id="rId22"/>
    <p:sldId id="288" r:id="rId23"/>
    <p:sldId id="289" r:id="rId24"/>
    <p:sldId id="290" r:id="rId25"/>
    <p:sldId id="311" r:id="rId26"/>
    <p:sldId id="312" r:id="rId27"/>
    <p:sldId id="313" r:id="rId28"/>
    <p:sldId id="309" r:id="rId29"/>
    <p:sldId id="315" r:id="rId30"/>
    <p:sldId id="318" r:id="rId31"/>
    <p:sldId id="319" r:id="rId32"/>
    <p:sldId id="331" r:id="rId33"/>
    <p:sldId id="320" r:id="rId34"/>
    <p:sldId id="322" r:id="rId35"/>
    <p:sldId id="323" r:id="rId36"/>
    <p:sldId id="324" r:id="rId37"/>
    <p:sldId id="325" r:id="rId38"/>
    <p:sldId id="326" r:id="rId39"/>
    <p:sldId id="327" r:id="rId40"/>
    <p:sldId id="328" r:id="rId41"/>
    <p:sldId id="329" r:id="rId42"/>
    <p:sldId id="332" r:id="rId43"/>
    <p:sldId id="314" r:id="rId44"/>
    <p:sldId id="316" r:id="rId45"/>
    <p:sldId id="317" r:id="rId46"/>
    <p:sldId id="330" r:id="rId47"/>
    <p:sldId id="296" r:id="rId48"/>
    <p:sldId id="297" r:id="rId49"/>
    <p:sldId id="298" r:id="rId50"/>
    <p:sldId id="299" r:id="rId51"/>
    <p:sldId id="300" r:id="rId52"/>
    <p:sldId id="303" r:id="rId53"/>
    <p:sldId id="333" r:id="rId54"/>
    <p:sldId id="334" r:id="rId55"/>
    <p:sldId id="336" r:id="rId56"/>
    <p:sldId id="308" r:id="rId57"/>
    <p:sldId id="307" r:id="rId58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00"/>
    <a:srgbClr val="CCECFF"/>
    <a:srgbClr val="FFFFCC"/>
    <a:srgbClr val="996600"/>
    <a:srgbClr val="FF0000"/>
    <a:srgbClr val="660066"/>
    <a:srgbClr val="663300"/>
    <a:srgbClr val="CC00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4E39B4-C47B-4D1B-BACE-17B682095F56}" type="doc">
      <dgm:prSet loTypeId="urn:microsoft.com/office/officeart/2005/8/layout/hProcess9" loCatId="process" qsTypeId="urn:microsoft.com/office/officeart/2005/8/quickstyle/3d9" qsCatId="3D" csTypeId="urn:microsoft.com/office/officeart/2005/8/colors/accent1_4" csCatId="accent1" phldr="1"/>
      <dgm:spPr/>
    </dgm:pt>
    <dgm:pt modelId="{8008607E-3FB5-4A91-981E-B99DAC10A902}">
      <dgm:prSet phldrT="[ข้อความ]"/>
      <dgm:spPr/>
      <dgm:t>
        <a:bodyPr/>
        <a:lstStyle/>
        <a:p>
          <a:r>
            <a:rPr lang="th-TH" dirty="0" smtClean="0">
              <a:latin typeface="Tahoma" pitchFamily="34" charset="0"/>
              <a:ea typeface="Tahoma" pitchFamily="34" charset="0"/>
              <a:cs typeface="Tahoma" pitchFamily="34" charset="0"/>
            </a:rPr>
            <a:t>ทำไมต้องจัดโปรแกรมการเรียนรู้</a:t>
          </a:r>
          <a:endParaRPr lang="th-TH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C0EB6A9-ABDA-4383-AFF8-897CE54A1F81}" type="parTrans" cxnId="{48FC2AF6-58DD-4215-A229-DF0611C23EFA}">
      <dgm:prSet/>
      <dgm:spPr/>
      <dgm:t>
        <a:bodyPr/>
        <a:lstStyle/>
        <a:p>
          <a:endParaRPr lang="th-TH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CFF2569-EE0C-43D7-9D50-B0409093AF9B}" type="sibTrans" cxnId="{48FC2AF6-58DD-4215-A229-DF0611C23EFA}">
      <dgm:prSet/>
      <dgm:spPr/>
      <dgm:t>
        <a:bodyPr/>
        <a:lstStyle/>
        <a:p>
          <a:endParaRPr lang="th-TH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B512FCD-15D5-4B23-87EF-2D764B3A1731}" type="pres">
      <dgm:prSet presAssocID="{C04E39B4-C47B-4D1B-BACE-17B682095F56}" presName="CompostProcess" presStyleCnt="0">
        <dgm:presLayoutVars>
          <dgm:dir/>
          <dgm:resizeHandles val="exact"/>
        </dgm:presLayoutVars>
      </dgm:prSet>
      <dgm:spPr/>
    </dgm:pt>
    <dgm:pt modelId="{E6E1EE4F-DD89-46AF-8F41-9E74C1FBAC4C}" type="pres">
      <dgm:prSet presAssocID="{C04E39B4-C47B-4D1B-BACE-17B682095F56}" presName="arrow" presStyleLbl="bgShp" presStyleIdx="0" presStyleCnt="1"/>
      <dgm:spPr/>
    </dgm:pt>
    <dgm:pt modelId="{1EAFEAC2-5AD5-45CA-B3E7-1704AFC7BCA6}" type="pres">
      <dgm:prSet presAssocID="{C04E39B4-C47B-4D1B-BACE-17B682095F56}" presName="linearProcess" presStyleCnt="0"/>
      <dgm:spPr/>
    </dgm:pt>
    <dgm:pt modelId="{92DC3A04-69EB-468F-AC22-9CA555442BCF}" type="pres">
      <dgm:prSet presAssocID="{8008607E-3FB5-4A91-981E-B99DAC10A902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48FC2AF6-58DD-4215-A229-DF0611C23EFA}" srcId="{C04E39B4-C47B-4D1B-BACE-17B682095F56}" destId="{8008607E-3FB5-4A91-981E-B99DAC10A902}" srcOrd="0" destOrd="0" parTransId="{7C0EB6A9-ABDA-4383-AFF8-897CE54A1F81}" sibTransId="{4CFF2569-EE0C-43D7-9D50-B0409093AF9B}"/>
    <dgm:cxn modelId="{F7C4FB36-676A-4B81-A719-B03662342D22}" type="presOf" srcId="{8008607E-3FB5-4A91-981E-B99DAC10A902}" destId="{92DC3A04-69EB-468F-AC22-9CA555442BCF}" srcOrd="0" destOrd="0" presId="urn:microsoft.com/office/officeart/2005/8/layout/hProcess9"/>
    <dgm:cxn modelId="{D9E7494B-6E1D-4AD3-8E5C-E453C4CEF776}" type="presOf" srcId="{C04E39B4-C47B-4D1B-BACE-17B682095F56}" destId="{4B512FCD-15D5-4B23-87EF-2D764B3A1731}" srcOrd="0" destOrd="0" presId="urn:microsoft.com/office/officeart/2005/8/layout/hProcess9"/>
    <dgm:cxn modelId="{50E12F1B-C13A-4307-B208-A06867091825}" type="presParOf" srcId="{4B512FCD-15D5-4B23-87EF-2D764B3A1731}" destId="{E6E1EE4F-DD89-46AF-8F41-9E74C1FBAC4C}" srcOrd="0" destOrd="0" presId="urn:microsoft.com/office/officeart/2005/8/layout/hProcess9"/>
    <dgm:cxn modelId="{5A4233C4-BFBD-41C0-94CF-B5300E2279A0}" type="presParOf" srcId="{4B512FCD-15D5-4B23-87EF-2D764B3A1731}" destId="{1EAFEAC2-5AD5-45CA-B3E7-1704AFC7BCA6}" srcOrd="1" destOrd="0" presId="urn:microsoft.com/office/officeart/2005/8/layout/hProcess9"/>
    <dgm:cxn modelId="{DE606977-42AB-4FA5-BBC9-93486F883FAB}" type="presParOf" srcId="{1EAFEAC2-5AD5-45CA-B3E7-1704AFC7BCA6}" destId="{92DC3A04-69EB-468F-AC22-9CA555442BC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4E39B4-C47B-4D1B-BACE-17B682095F56}" type="doc">
      <dgm:prSet loTypeId="urn:microsoft.com/office/officeart/2005/8/layout/hProcess9" loCatId="process" qsTypeId="urn:microsoft.com/office/officeart/2005/8/quickstyle/3d9" qsCatId="3D" csTypeId="urn:microsoft.com/office/officeart/2005/8/colors/accent1_4" csCatId="accent1" phldr="1"/>
      <dgm:spPr/>
    </dgm:pt>
    <dgm:pt modelId="{8008607E-3FB5-4A91-981E-B99DAC10A902}">
      <dgm:prSet phldrT="[ข้อความ]"/>
      <dgm:spPr/>
      <dgm:t>
        <a:bodyPr/>
        <a:lstStyle/>
        <a:p>
          <a:r>
            <a:rPr lang="th-TH" dirty="0" smtClean="0">
              <a:latin typeface="Tahoma" pitchFamily="34" charset="0"/>
              <a:ea typeface="Tahoma" pitchFamily="34" charset="0"/>
              <a:cs typeface="Tahoma" pitchFamily="34" charset="0"/>
            </a:rPr>
            <a:t>จัดโปรแกรมการเรียนรู้รายบุคคลอย่างไร</a:t>
          </a:r>
          <a:endParaRPr lang="th-TH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C0EB6A9-ABDA-4383-AFF8-897CE54A1F81}" type="parTrans" cxnId="{48FC2AF6-58DD-4215-A229-DF0611C23EFA}">
      <dgm:prSet/>
      <dgm:spPr/>
      <dgm:t>
        <a:bodyPr/>
        <a:lstStyle/>
        <a:p>
          <a:endParaRPr lang="th-TH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CFF2569-EE0C-43D7-9D50-B0409093AF9B}" type="sibTrans" cxnId="{48FC2AF6-58DD-4215-A229-DF0611C23EFA}">
      <dgm:prSet/>
      <dgm:spPr/>
      <dgm:t>
        <a:bodyPr/>
        <a:lstStyle/>
        <a:p>
          <a:endParaRPr lang="th-TH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B512FCD-15D5-4B23-87EF-2D764B3A1731}" type="pres">
      <dgm:prSet presAssocID="{C04E39B4-C47B-4D1B-BACE-17B682095F56}" presName="CompostProcess" presStyleCnt="0">
        <dgm:presLayoutVars>
          <dgm:dir/>
          <dgm:resizeHandles val="exact"/>
        </dgm:presLayoutVars>
      </dgm:prSet>
      <dgm:spPr/>
    </dgm:pt>
    <dgm:pt modelId="{E6E1EE4F-DD89-46AF-8F41-9E74C1FBAC4C}" type="pres">
      <dgm:prSet presAssocID="{C04E39B4-C47B-4D1B-BACE-17B682095F56}" presName="arrow" presStyleLbl="bgShp" presStyleIdx="0" presStyleCnt="1"/>
      <dgm:spPr/>
    </dgm:pt>
    <dgm:pt modelId="{1EAFEAC2-5AD5-45CA-B3E7-1704AFC7BCA6}" type="pres">
      <dgm:prSet presAssocID="{C04E39B4-C47B-4D1B-BACE-17B682095F56}" presName="linearProcess" presStyleCnt="0"/>
      <dgm:spPr/>
    </dgm:pt>
    <dgm:pt modelId="{92DC3A04-69EB-468F-AC22-9CA555442BCF}" type="pres">
      <dgm:prSet presAssocID="{8008607E-3FB5-4A91-981E-B99DAC10A902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4B84DBB9-BE84-4FB8-964B-FE55B9447D97}" type="presOf" srcId="{C04E39B4-C47B-4D1B-BACE-17B682095F56}" destId="{4B512FCD-15D5-4B23-87EF-2D764B3A1731}" srcOrd="0" destOrd="0" presId="urn:microsoft.com/office/officeart/2005/8/layout/hProcess9"/>
    <dgm:cxn modelId="{48FC2AF6-58DD-4215-A229-DF0611C23EFA}" srcId="{C04E39B4-C47B-4D1B-BACE-17B682095F56}" destId="{8008607E-3FB5-4A91-981E-B99DAC10A902}" srcOrd="0" destOrd="0" parTransId="{7C0EB6A9-ABDA-4383-AFF8-897CE54A1F81}" sibTransId="{4CFF2569-EE0C-43D7-9D50-B0409093AF9B}"/>
    <dgm:cxn modelId="{1243BDDA-E9A6-4117-81F3-801A36E03F5B}" type="presOf" srcId="{8008607E-3FB5-4A91-981E-B99DAC10A902}" destId="{92DC3A04-69EB-468F-AC22-9CA555442BCF}" srcOrd="0" destOrd="0" presId="urn:microsoft.com/office/officeart/2005/8/layout/hProcess9"/>
    <dgm:cxn modelId="{1869BE10-C2D2-4789-B2EC-342FFB6E4367}" type="presParOf" srcId="{4B512FCD-15D5-4B23-87EF-2D764B3A1731}" destId="{E6E1EE4F-DD89-46AF-8F41-9E74C1FBAC4C}" srcOrd="0" destOrd="0" presId="urn:microsoft.com/office/officeart/2005/8/layout/hProcess9"/>
    <dgm:cxn modelId="{F70F883E-24AB-4275-886F-45A30AA4EF3B}" type="presParOf" srcId="{4B512FCD-15D5-4B23-87EF-2D764B3A1731}" destId="{1EAFEAC2-5AD5-45CA-B3E7-1704AFC7BCA6}" srcOrd="1" destOrd="0" presId="urn:microsoft.com/office/officeart/2005/8/layout/hProcess9"/>
    <dgm:cxn modelId="{F32DEF0E-8DA6-42C5-9B69-CC8694FFE588}" type="presParOf" srcId="{1EAFEAC2-5AD5-45CA-B3E7-1704AFC7BCA6}" destId="{92DC3A04-69EB-468F-AC22-9CA555442BC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D6C31F-7804-4F28-BEED-D2FF29A20F63}" type="doc">
      <dgm:prSet loTypeId="urn:microsoft.com/office/officeart/2005/8/layout/process2" loCatId="process" qsTypeId="urn:microsoft.com/office/officeart/2005/8/quickstyle/simple5" qsCatId="simple" csTypeId="urn:microsoft.com/office/officeart/2005/8/colors/accent3_1" csCatId="accent3" phldr="1"/>
      <dgm:spPr/>
    </dgm:pt>
    <dgm:pt modelId="{BF4C8286-883D-4C9C-B828-A7BFE703DBDA}">
      <dgm:prSet phldrT="[ข้อความ]"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1.วิเคราะห์ผู้เรียน</a:t>
          </a:r>
          <a:endParaRPr lang="th-TH" sz="4000" b="1" dirty="0">
            <a:latin typeface="TH SarabunPSK" pitchFamily="34" charset="-34"/>
            <a:cs typeface="TH SarabunPSK" pitchFamily="34" charset="-34"/>
          </a:endParaRPr>
        </a:p>
      </dgm:t>
    </dgm:pt>
    <dgm:pt modelId="{65368AF2-EEA4-470A-97C3-19DAA680E886}" type="parTrans" cxnId="{279AA17E-CFF2-4D91-A0E6-110377D43E77}">
      <dgm:prSet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253109ED-A294-49DE-AFCE-9761C60C9F1B}" type="sibTrans" cxnId="{279AA17E-CFF2-4D91-A0E6-110377D43E77}">
      <dgm:prSet custT="1"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B8866117-6696-48A7-B4A0-16F13D163268}">
      <dgm:prSet phldrT="[ข้อความ]"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2.ถอดองค์ความรู้ / รวบรวมองค์ความรู้</a:t>
          </a:r>
          <a:endParaRPr lang="th-TH" sz="4000" b="1" dirty="0">
            <a:latin typeface="TH SarabunPSK" pitchFamily="34" charset="-34"/>
            <a:cs typeface="TH SarabunPSK" pitchFamily="34" charset="-34"/>
          </a:endParaRPr>
        </a:p>
      </dgm:t>
    </dgm:pt>
    <dgm:pt modelId="{630A0BE6-B5D7-49D0-BD41-C4393BF12324}" type="parTrans" cxnId="{5E7EFE2F-F2EA-452A-B519-EC89E93B9B8E}">
      <dgm:prSet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5065B907-7729-4DC3-A3A1-CA4B55965EC1}" type="sibTrans" cxnId="{5E7EFE2F-F2EA-452A-B519-EC89E93B9B8E}">
      <dgm:prSet custT="1"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013708E8-D030-4AD1-8828-D08053E37FBF}">
      <dgm:prSet phldrT="[ข้อความ]"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3. ตรวจสอบองค์ความรู้</a:t>
          </a:r>
          <a:endParaRPr lang="th-TH" sz="4000" b="1" dirty="0">
            <a:latin typeface="TH SarabunPSK" pitchFamily="34" charset="-34"/>
            <a:cs typeface="TH SarabunPSK" pitchFamily="34" charset="-34"/>
          </a:endParaRPr>
        </a:p>
      </dgm:t>
    </dgm:pt>
    <dgm:pt modelId="{239FA469-836D-4686-9C5A-F3E954B3A351}" type="parTrans" cxnId="{4F86A975-62E7-4122-A2D1-84FC0BD975E2}">
      <dgm:prSet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4AE876DF-04CA-4242-A1B5-06729528805E}" type="sibTrans" cxnId="{4F86A975-62E7-4122-A2D1-84FC0BD975E2}">
      <dgm:prSet custT="1"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1C8DDCB9-97FA-4A4B-B6EA-2BB7A2F4476C}">
      <dgm:prSet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4. กำหนดโปรแกรมรายบุคคล</a:t>
          </a:r>
          <a:endParaRPr lang="th-TH" sz="4000" b="1" dirty="0">
            <a:latin typeface="TH SarabunPSK" pitchFamily="34" charset="-34"/>
            <a:cs typeface="TH SarabunPSK" pitchFamily="34" charset="-34"/>
          </a:endParaRPr>
        </a:p>
      </dgm:t>
    </dgm:pt>
    <dgm:pt modelId="{EA70FF7A-1E53-4100-93F2-6AE5D84FFC1E}" type="parTrans" cxnId="{5063EFF1-85D0-42EB-A365-10AA2A203CED}">
      <dgm:prSet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1F623EB0-7C08-4549-92A4-C6CAD34BC401}" type="sibTrans" cxnId="{5063EFF1-85D0-42EB-A365-10AA2A203CED}">
      <dgm:prSet custT="1"/>
      <dgm:spPr/>
      <dgm:t>
        <a:bodyPr/>
        <a:lstStyle/>
        <a:p>
          <a:endParaRPr lang="th-TH" sz="4000" b="1">
            <a:latin typeface="TH SarabunPSK" pitchFamily="34" charset="-34"/>
            <a:cs typeface="TH SarabunPSK" pitchFamily="34" charset="-34"/>
          </a:endParaRPr>
        </a:p>
      </dgm:t>
    </dgm:pt>
    <dgm:pt modelId="{47F48D5E-D44C-4487-9560-93482D40FCDA}">
      <dgm:prSet custT="1"/>
      <dgm:spPr/>
      <dgm:t>
        <a:bodyPr/>
        <a:lstStyle/>
        <a:p>
          <a:r>
            <a:rPr lang="th-TH" sz="4000" b="1" dirty="0" smtClean="0">
              <a:latin typeface="TH SarabunPSK" pitchFamily="34" charset="-34"/>
              <a:cs typeface="TH SarabunPSK" pitchFamily="34" charset="-34"/>
            </a:rPr>
            <a:t>5. การทำหลักสูตรรายวิชาเลือก</a:t>
          </a:r>
          <a:endParaRPr lang="th-TH" sz="4000" b="1" dirty="0">
            <a:latin typeface="TH SarabunPSK" pitchFamily="34" charset="-34"/>
            <a:cs typeface="TH SarabunPSK" pitchFamily="34" charset="-34"/>
          </a:endParaRPr>
        </a:p>
      </dgm:t>
    </dgm:pt>
    <dgm:pt modelId="{26A91B3E-ADD5-4CFE-AC59-665FCAA69F71}" type="parTrans" cxnId="{76B1AB5A-56DE-48B3-AC64-2F12E7F85155}">
      <dgm:prSet/>
      <dgm:spPr/>
      <dgm:t>
        <a:bodyPr/>
        <a:lstStyle/>
        <a:p>
          <a:endParaRPr lang="th-TH"/>
        </a:p>
      </dgm:t>
    </dgm:pt>
    <dgm:pt modelId="{88F02AB2-7036-4A0B-AD8F-42659CCD3B9C}" type="sibTrans" cxnId="{76B1AB5A-56DE-48B3-AC64-2F12E7F85155}">
      <dgm:prSet/>
      <dgm:spPr/>
      <dgm:t>
        <a:bodyPr/>
        <a:lstStyle/>
        <a:p>
          <a:endParaRPr lang="th-TH"/>
        </a:p>
      </dgm:t>
    </dgm:pt>
    <dgm:pt modelId="{0C13CA2B-1F0E-4AE7-B02E-392DC636AFCC}" type="pres">
      <dgm:prSet presAssocID="{44D6C31F-7804-4F28-BEED-D2FF29A20F63}" presName="linearFlow" presStyleCnt="0">
        <dgm:presLayoutVars>
          <dgm:resizeHandles val="exact"/>
        </dgm:presLayoutVars>
      </dgm:prSet>
      <dgm:spPr/>
    </dgm:pt>
    <dgm:pt modelId="{0AFCD2C7-C3FC-477D-9E86-5786DDA087FC}" type="pres">
      <dgm:prSet presAssocID="{BF4C8286-883D-4C9C-B828-A7BFE703DBDA}" presName="node" presStyleLbl="node1" presStyleIdx="0" presStyleCnt="5" custScaleX="33864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CD764B1-BF72-4D1F-AAB6-2FB524F94C56}" type="pres">
      <dgm:prSet presAssocID="{253109ED-A294-49DE-AFCE-9761C60C9F1B}" presName="sibTrans" presStyleLbl="sibTrans2D1" presStyleIdx="0" presStyleCnt="4"/>
      <dgm:spPr/>
      <dgm:t>
        <a:bodyPr/>
        <a:lstStyle/>
        <a:p>
          <a:endParaRPr lang="th-TH"/>
        </a:p>
      </dgm:t>
    </dgm:pt>
    <dgm:pt modelId="{58F4A6B1-67BD-4C58-858E-A4574648E3C4}" type="pres">
      <dgm:prSet presAssocID="{253109ED-A294-49DE-AFCE-9761C60C9F1B}" presName="connectorText" presStyleLbl="sibTrans2D1" presStyleIdx="0" presStyleCnt="4"/>
      <dgm:spPr/>
      <dgm:t>
        <a:bodyPr/>
        <a:lstStyle/>
        <a:p>
          <a:endParaRPr lang="th-TH"/>
        </a:p>
      </dgm:t>
    </dgm:pt>
    <dgm:pt modelId="{F4BB26B0-6F33-428E-BF2A-B96185733238}" type="pres">
      <dgm:prSet presAssocID="{B8866117-6696-48A7-B4A0-16F13D163268}" presName="node" presStyleLbl="node1" presStyleIdx="1" presStyleCnt="5" custScaleX="33864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3D6836E-F677-421E-9538-817A70335639}" type="pres">
      <dgm:prSet presAssocID="{5065B907-7729-4DC3-A3A1-CA4B55965EC1}" presName="sibTrans" presStyleLbl="sibTrans2D1" presStyleIdx="1" presStyleCnt="4"/>
      <dgm:spPr/>
      <dgm:t>
        <a:bodyPr/>
        <a:lstStyle/>
        <a:p>
          <a:endParaRPr lang="th-TH"/>
        </a:p>
      </dgm:t>
    </dgm:pt>
    <dgm:pt modelId="{6D47EB07-B1DD-43D1-B9E9-5B16FFA3A064}" type="pres">
      <dgm:prSet presAssocID="{5065B907-7729-4DC3-A3A1-CA4B55965EC1}" presName="connectorText" presStyleLbl="sibTrans2D1" presStyleIdx="1" presStyleCnt="4"/>
      <dgm:spPr/>
      <dgm:t>
        <a:bodyPr/>
        <a:lstStyle/>
        <a:p>
          <a:endParaRPr lang="th-TH"/>
        </a:p>
      </dgm:t>
    </dgm:pt>
    <dgm:pt modelId="{E40827D8-D425-49CC-9E79-890E4564595F}" type="pres">
      <dgm:prSet presAssocID="{013708E8-D030-4AD1-8828-D08053E37FBF}" presName="node" presStyleLbl="node1" presStyleIdx="2" presStyleCnt="5" custScaleX="34811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0B3941F-A55C-4CC9-BB42-29E6249A123B}" type="pres">
      <dgm:prSet presAssocID="{4AE876DF-04CA-4242-A1B5-06729528805E}" presName="sibTrans" presStyleLbl="sibTrans2D1" presStyleIdx="2" presStyleCnt="4"/>
      <dgm:spPr/>
      <dgm:t>
        <a:bodyPr/>
        <a:lstStyle/>
        <a:p>
          <a:endParaRPr lang="th-TH"/>
        </a:p>
      </dgm:t>
    </dgm:pt>
    <dgm:pt modelId="{A198B9B0-E038-4C67-BD31-297E2C2E9836}" type="pres">
      <dgm:prSet presAssocID="{4AE876DF-04CA-4242-A1B5-06729528805E}" presName="connectorText" presStyleLbl="sibTrans2D1" presStyleIdx="2" presStyleCnt="4"/>
      <dgm:spPr/>
      <dgm:t>
        <a:bodyPr/>
        <a:lstStyle/>
        <a:p>
          <a:endParaRPr lang="th-TH"/>
        </a:p>
      </dgm:t>
    </dgm:pt>
    <dgm:pt modelId="{5BB9F00E-756A-4420-95E9-7EC43594873A}" type="pres">
      <dgm:prSet presAssocID="{1C8DDCB9-97FA-4A4B-B6EA-2BB7A2F4476C}" presName="node" presStyleLbl="node1" presStyleIdx="3" presStyleCnt="5" custScaleX="35759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FCB7E44-7CEA-444E-AB24-A1E7713310FC}" type="pres">
      <dgm:prSet presAssocID="{1F623EB0-7C08-4549-92A4-C6CAD34BC401}" presName="sibTrans" presStyleLbl="sibTrans2D1" presStyleIdx="3" presStyleCnt="4"/>
      <dgm:spPr/>
      <dgm:t>
        <a:bodyPr/>
        <a:lstStyle/>
        <a:p>
          <a:endParaRPr lang="th-TH"/>
        </a:p>
      </dgm:t>
    </dgm:pt>
    <dgm:pt modelId="{F8D9B5C5-457D-46A6-8D8A-86C60127886C}" type="pres">
      <dgm:prSet presAssocID="{1F623EB0-7C08-4549-92A4-C6CAD34BC401}" presName="connectorText" presStyleLbl="sibTrans2D1" presStyleIdx="3" presStyleCnt="4"/>
      <dgm:spPr/>
      <dgm:t>
        <a:bodyPr/>
        <a:lstStyle/>
        <a:p>
          <a:endParaRPr lang="th-TH"/>
        </a:p>
      </dgm:t>
    </dgm:pt>
    <dgm:pt modelId="{CBCA2D90-DDB3-437B-BCE8-197D31C7D778}" type="pres">
      <dgm:prSet presAssocID="{47F48D5E-D44C-4487-9560-93482D40FCDA}" presName="node" presStyleLbl="node1" presStyleIdx="4" presStyleCnt="5" custScaleX="34811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6D919BD-102B-4B38-91D1-26AC755B6FA1}" type="presOf" srcId="{BF4C8286-883D-4C9C-B828-A7BFE703DBDA}" destId="{0AFCD2C7-C3FC-477D-9E86-5786DDA087FC}" srcOrd="0" destOrd="0" presId="urn:microsoft.com/office/officeart/2005/8/layout/process2"/>
    <dgm:cxn modelId="{6AF3240B-7229-44FC-B36A-7758F906AC05}" type="presOf" srcId="{4AE876DF-04CA-4242-A1B5-06729528805E}" destId="{80B3941F-A55C-4CC9-BB42-29E6249A123B}" srcOrd="0" destOrd="0" presId="urn:microsoft.com/office/officeart/2005/8/layout/process2"/>
    <dgm:cxn modelId="{5E7EFE2F-F2EA-452A-B519-EC89E93B9B8E}" srcId="{44D6C31F-7804-4F28-BEED-D2FF29A20F63}" destId="{B8866117-6696-48A7-B4A0-16F13D163268}" srcOrd="1" destOrd="0" parTransId="{630A0BE6-B5D7-49D0-BD41-C4393BF12324}" sibTransId="{5065B907-7729-4DC3-A3A1-CA4B55965EC1}"/>
    <dgm:cxn modelId="{279AA17E-CFF2-4D91-A0E6-110377D43E77}" srcId="{44D6C31F-7804-4F28-BEED-D2FF29A20F63}" destId="{BF4C8286-883D-4C9C-B828-A7BFE703DBDA}" srcOrd="0" destOrd="0" parTransId="{65368AF2-EEA4-470A-97C3-19DAA680E886}" sibTransId="{253109ED-A294-49DE-AFCE-9761C60C9F1B}"/>
    <dgm:cxn modelId="{8D54290E-4F4E-4937-B18E-0B99BE88C167}" type="presOf" srcId="{1F623EB0-7C08-4549-92A4-C6CAD34BC401}" destId="{F8D9B5C5-457D-46A6-8D8A-86C60127886C}" srcOrd="1" destOrd="0" presId="urn:microsoft.com/office/officeart/2005/8/layout/process2"/>
    <dgm:cxn modelId="{0B699CEF-A751-4D3A-9E2D-6B6F42BC0712}" type="presOf" srcId="{013708E8-D030-4AD1-8828-D08053E37FBF}" destId="{E40827D8-D425-49CC-9E79-890E4564595F}" srcOrd="0" destOrd="0" presId="urn:microsoft.com/office/officeart/2005/8/layout/process2"/>
    <dgm:cxn modelId="{87E823DC-F536-426C-AD3D-EE23DFE58F77}" type="presOf" srcId="{253109ED-A294-49DE-AFCE-9761C60C9F1B}" destId="{58F4A6B1-67BD-4C58-858E-A4574648E3C4}" srcOrd="1" destOrd="0" presId="urn:microsoft.com/office/officeart/2005/8/layout/process2"/>
    <dgm:cxn modelId="{50A64516-EDAD-48F8-A22A-08428928A589}" type="presOf" srcId="{44D6C31F-7804-4F28-BEED-D2FF29A20F63}" destId="{0C13CA2B-1F0E-4AE7-B02E-392DC636AFCC}" srcOrd="0" destOrd="0" presId="urn:microsoft.com/office/officeart/2005/8/layout/process2"/>
    <dgm:cxn modelId="{87791C24-42EB-49BA-B2B6-2ABABFC2B676}" type="presOf" srcId="{4AE876DF-04CA-4242-A1B5-06729528805E}" destId="{A198B9B0-E038-4C67-BD31-297E2C2E9836}" srcOrd="1" destOrd="0" presId="urn:microsoft.com/office/officeart/2005/8/layout/process2"/>
    <dgm:cxn modelId="{1E1BFDD8-8286-4DC3-AB7E-1297298FE13C}" type="presOf" srcId="{253109ED-A294-49DE-AFCE-9761C60C9F1B}" destId="{FCD764B1-BF72-4D1F-AAB6-2FB524F94C56}" srcOrd="0" destOrd="0" presId="urn:microsoft.com/office/officeart/2005/8/layout/process2"/>
    <dgm:cxn modelId="{76B1AB5A-56DE-48B3-AC64-2F12E7F85155}" srcId="{44D6C31F-7804-4F28-BEED-D2FF29A20F63}" destId="{47F48D5E-D44C-4487-9560-93482D40FCDA}" srcOrd="4" destOrd="0" parTransId="{26A91B3E-ADD5-4CFE-AC59-665FCAA69F71}" sibTransId="{88F02AB2-7036-4A0B-AD8F-42659CCD3B9C}"/>
    <dgm:cxn modelId="{4A742CA9-F939-4BD9-8B89-CB8A281CEC43}" type="presOf" srcId="{47F48D5E-D44C-4487-9560-93482D40FCDA}" destId="{CBCA2D90-DDB3-437B-BCE8-197D31C7D778}" srcOrd="0" destOrd="0" presId="urn:microsoft.com/office/officeart/2005/8/layout/process2"/>
    <dgm:cxn modelId="{D5F74DDB-BE18-45BA-87EA-099BEBE5F848}" type="presOf" srcId="{B8866117-6696-48A7-B4A0-16F13D163268}" destId="{F4BB26B0-6F33-428E-BF2A-B96185733238}" srcOrd="0" destOrd="0" presId="urn:microsoft.com/office/officeart/2005/8/layout/process2"/>
    <dgm:cxn modelId="{4E808EDE-442C-467B-BCF1-31A425E0E64D}" type="presOf" srcId="{5065B907-7729-4DC3-A3A1-CA4B55965EC1}" destId="{73D6836E-F677-421E-9538-817A70335639}" srcOrd="0" destOrd="0" presId="urn:microsoft.com/office/officeart/2005/8/layout/process2"/>
    <dgm:cxn modelId="{CE61C077-51CE-41E0-AC55-D4C5640280EA}" type="presOf" srcId="{1C8DDCB9-97FA-4A4B-B6EA-2BB7A2F4476C}" destId="{5BB9F00E-756A-4420-95E9-7EC43594873A}" srcOrd="0" destOrd="0" presId="urn:microsoft.com/office/officeart/2005/8/layout/process2"/>
    <dgm:cxn modelId="{4F86A975-62E7-4122-A2D1-84FC0BD975E2}" srcId="{44D6C31F-7804-4F28-BEED-D2FF29A20F63}" destId="{013708E8-D030-4AD1-8828-D08053E37FBF}" srcOrd="2" destOrd="0" parTransId="{239FA469-836D-4686-9C5A-F3E954B3A351}" sibTransId="{4AE876DF-04CA-4242-A1B5-06729528805E}"/>
    <dgm:cxn modelId="{2BA54F37-68D6-46FA-9A62-CD333EFE915B}" type="presOf" srcId="{5065B907-7729-4DC3-A3A1-CA4B55965EC1}" destId="{6D47EB07-B1DD-43D1-B9E9-5B16FFA3A064}" srcOrd="1" destOrd="0" presId="urn:microsoft.com/office/officeart/2005/8/layout/process2"/>
    <dgm:cxn modelId="{5063EFF1-85D0-42EB-A365-10AA2A203CED}" srcId="{44D6C31F-7804-4F28-BEED-D2FF29A20F63}" destId="{1C8DDCB9-97FA-4A4B-B6EA-2BB7A2F4476C}" srcOrd="3" destOrd="0" parTransId="{EA70FF7A-1E53-4100-93F2-6AE5D84FFC1E}" sibTransId="{1F623EB0-7C08-4549-92A4-C6CAD34BC401}"/>
    <dgm:cxn modelId="{F5AC247B-B520-4999-95B5-6477247F6717}" type="presOf" srcId="{1F623EB0-7C08-4549-92A4-C6CAD34BC401}" destId="{6FCB7E44-7CEA-444E-AB24-A1E7713310FC}" srcOrd="0" destOrd="0" presId="urn:microsoft.com/office/officeart/2005/8/layout/process2"/>
    <dgm:cxn modelId="{E8E97BCF-8B80-4F96-B533-60BED916C405}" type="presParOf" srcId="{0C13CA2B-1F0E-4AE7-B02E-392DC636AFCC}" destId="{0AFCD2C7-C3FC-477D-9E86-5786DDA087FC}" srcOrd="0" destOrd="0" presId="urn:microsoft.com/office/officeart/2005/8/layout/process2"/>
    <dgm:cxn modelId="{DC8D420D-4E13-4E58-BFDC-3439BE68303A}" type="presParOf" srcId="{0C13CA2B-1F0E-4AE7-B02E-392DC636AFCC}" destId="{FCD764B1-BF72-4D1F-AAB6-2FB524F94C56}" srcOrd="1" destOrd="0" presId="urn:microsoft.com/office/officeart/2005/8/layout/process2"/>
    <dgm:cxn modelId="{C4F5092B-6396-4E25-94AF-98A35960F9F6}" type="presParOf" srcId="{FCD764B1-BF72-4D1F-AAB6-2FB524F94C56}" destId="{58F4A6B1-67BD-4C58-858E-A4574648E3C4}" srcOrd="0" destOrd="0" presId="urn:microsoft.com/office/officeart/2005/8/layout/process2"/>
    <dgm:cxn modelId="{544F66B6-5DDE-485F-8037-FBB71B7900D0}" type="presParOf" srcId="{0C13CA2B-1F0E-4AE7-B02E-392DC636AFCC}" destId="{F4BB26B0-6F33-428E-BF2A-B96185733238}" srcOrd="2" destOrd="0" presId="urn:microsoft.com/office/officeart/2005/8/layout/process2"/>
    <dgm:cxn modelId="{FA1C46B8-830A-454F-8FC9-7E3474154DAE}" type="presParOf" srcId="{0C13CA2B-1F0E-4AE7-B02E-392DC636AFCC}" destId="{73D6836E-F677-421E-9538-817A70335639}" srcOrd="3" destOrd="0" presId="urn:microsoft.com/office/officeart/2005/8/layout/process2"/>
    <dgm:cxn modelId="{4E9C35D8-3D09-413E-B69F-CE36B8D48B78}" type="presParOf" srcId="{73D6836E-F677-421E-9538-817A70335639}" destId="{6D47EB07-B1DD-43D1-B9E9-5B16FFA3A064}" srcOrd="0" destOrd="0" presId="urn:microsoft.com/office/officeart/2005/8/layout/process2"/>
    <dgm:cxn modelId="{85376559-302B-4A44-9E48-D0C9F8811CE2}" type="presParOf" srcId="{0C13CA2B-1F0E-4AE7-B02E-392DC636AFCC}" destId="{E40827D8-D425-49CC-9E79-890E4564595F}" srcOrd="4" destOrd="0" presId="urn:microsoft.com/office/officeart/2005/8/layout/process2"/>
    <dgm:cxn modelId="{47064C46-B8AF-4B03-BC46-3E508A89202E}" type="presParOf" srcId="{0C13CA2B-1F0E-4AE7-B02E-392DC636AFCC}" destId="{80B3941F-A55C-4CC9-BB42-29E6249A123B}" srcOrd="5" destOrd="0" presId="urn:microsoft.com/office/officeart/2005/8/layout/process2"/>
    <dgm:cxn modelId="{65047681-DE41-4310-80C8-E6C07B0DBD42}" type="presParOf" srcId="{80B3941F-A55C-4CC9-BB42-29E6249A123B}" destId="{A198B9B0-E038-4C67-BD31-297E2C2E9836}" srcOrd="0" destOrd="0" presId="urn:microsoft.com/office/officeart/2005/8/layout/process2"/>
    <dgm:cxn modelId="{FC2B35E5-18A7-4181-8616-1559B388D9B3}" type="presParOf" srcId="{0C13CA2B-1F0E-4AE7-B02E-392DC636AFCC}" destId="{5BB9F00E-756A-4420-95E9-7EC43594873A}" srcOrd="6" destOrd="0" presId="urn:microsoft.com/office/officeart/2005/8/layout/process2"/>
    <dgm:cxn modelId="{07C84D1D-9BF5-4057-964B-FB53DDE9009C}" type="presParOf" srcId="{0C13CA2B-1F0E-4AE7-B02E-392DC636AFCC}" destId="{6FCB7E44-7CEA-444E-AB24-A1E7713310FC}" srcOrd="7" destOrd="0" presId="urn:microsoft.com/office/officeart/2005/8/layout/process2"/>
    <dgm:cxn modelId="{A0A4869F-8338-48D6-A878-7F5F33F9BF70}" type="presParOf" srcId="{6FCB7E44-7CEA-444E-AB24-A1E7713310FC}" destId="{F8D9B5C5-457D-46A6-8D8A-86C60127886C}" srcOrd="0" destOrd="0" presId="urn:microsoft.com/office/officeart/2005/8/layout/process2"/>
    <dgm:cxn modelId="{4C19B614-8190-4600-8D70-3DD57EAAA638}" type="presParOf" srcId="{0C13CA2B-1F0E-4AE7-B02E-392DC636AFCC}" destId="{CBCA2D90-DDB3-437B-BCE8-197D31C7D778}" srcOrd="8" destOrd="0" presId="urn:microsoft.com/office/officeart/2005/8/layout/process2"/>
  </dgm:cxnLst>
  <dgm:bg>
    <a:solidFill>
      <a:srgbClr val="FFCCCC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8DF2C8-EFF6-4928-8D04-13A814CF000A}" type="doc">
      <dgm:prSet loTypeId="urn:microsoft.com/office/officeart/2005/8/layout/radial1" loCatId="cycle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th-TH"/>
        </a:p>
      </dgm:t>
    </dgm:pt>
    <dgm:pt modelId="{1BB8B71C-6563-4EAA-B0CF-9FE4E3911EF9}">
      <dgm:prSet phldrT="[ข้อความ]" custT="1"/>
      <dgm:spPr/>
      <dgm:t>
        <a:bodyPr/>
        <a:lstStyle/>
        <a:p>
          <a:r>
            <a:rPr lang="th-TH" sz="3200" b="1" dirty="0" smtClean="0"/>
            <a:t>ทักษะ</a:t>
          </a:r>
          <a:br>
            <a:rPr lang="th-TH" sz="3200" b="1" dirty="0" smtClean="0"/>
          </a:br>
          <a:r>
            <a:rPr lang="th-TH" sz="3200" b="1" dirty="0" smtClean="0"/>
            <a:t>ที่ใช้</a:t>
          </a:r>
          <a:endParaRPr lang="th-TH" sz="3200" b="1" dirty="0"/>
        </a:p>
      </dgm:t>
    </dgm:pt>
    <dgm:pt modelId="{169EAB39-9034-4A93-881B-627F5182AB5A}" type="parTrans" cxnId="{4576AD0F-39D4-469E-BCFD-C389E12EDC31}">
      <dgm:prSet/>
      <dgm:spPr/>
      <dgm:t>
        <a:bodyPr/>
        <a:lstStyle/>
        <a:p>
          <a:endParaRPr lang="th-TH" sz="3200" b="1"/>
        </a:p>
      </dgm:t>
    </dgm:pt>
    <dgm:pt modelId="{79095BE1-3B33-4E30-BD55-46F3AEDADFBE}" type="sibTrans" cxnId="{4576AD0F-39D4-469E-BCFD-C389E12EDC31}">
      <dgm:prSet/>
      <dgm:spPr/>
      <dgm:t>
        <a:bodyPr/>
        <a:lstStyle/>
        <a:p>
          <a:endParaRPr lang="th-TH" sz="3200" b="1"/>
        </a:p>
      </dgm:t>
    </dgm:pt>
    <dgm:pt modelId="{42655425-A2A8-4624-B9F3-D9425E6E117C}">
      <dgm:prSet phldrT="[ข้อความ]" custT="1"/>
      <dgm:spPr/>
      <dgm:t>
        <a:bodyPr/>
        <a:lstStyle/>
        <a:p>
          <a:r>
            <a:rPr lang="en-US" sz="3200" b="1" dirty="0" smtClean="0">
              <a:latin typeface="Angsana News" pitchFamily="18" charset="-34"/>
              <a:cs typeface="Angsana News" pitchFamily="18" charset="-34"/>
            </a:rPr>
            <a:t>1. </a:t>
          </a:r>
          <a:r>
            <a:rPr lang="th-TH" sz="3200" b="1" dirty="0" smtClean="0">
              <a:latin typeface="Angsana News" pitchFamily="18" charset="-34"/>
              <a:cs typeface="Angsana News" pitchFamily="18" charset="-34"/>
            </a:rPr>
            <a:t>การฟัง</a:t>
          </a:r>
          <a:endParaRPr lang="th-TH" sz="3200" b="1" dirty="0">
            <a:latin typeface="Angsana News" pitchFamily="18" charset="-34"/>
            <a:cs typeface="Angsana News" pitchFamily="18" charset="-34"/>
          </a:endParaRPr>
        </a:p>
      </dgm:t>
    </dgm:pt>
    <dgm:pt modelId="{729DF70B-2DFF-412D-B254-3BAFC889358B}" type="parTrans" cxnId="{C6766E29-9BFD-4BF0-98E4-CA89A41ADD52}">
      <dgm:prSet custT="1"/>
      <dgm:spPr/>
      <dgm:t>
        <a:bodyPr/>
        <a:lstStyle/>
        <a:p>
          <a:endParaRPr lang="th-TH" sz="3200" b="1" dirty="0"/>
        </a:p>
      </dgm:t>
    </dgm:pt>
    <dgm:pt modelId="{D83198BD-4733-45BC-A82B-F87852AE05FE}" type="sibTrans" cxnId="{C6766E29-9BFD-4BF0-98E4-CA89A41ADD52}">
      <dgm:prSet/>
      <dgm:spPr/>
      <dgm:t>
        <a:bodyPr/>
        <a:lstStyle/>
        <a:p>
          <a:endParaRPr lang="th-TH" sz="3200" b="1"/>
        </a:p>
      </dgm:t>
    </dgm:pt>
    <dgm:pt modelId="{8AC452A0-974F-4E1C-9FB7-32D536A746C0}">
      <dgm:prSet phldrT="[ข้อความ]" custT="1"/>
      <dgm:spPr/>
      <dgm:t>
        <a:bodyPr/>
        <a:lstStyle/>
        <a:p>
          <a:r>
            <a:rPr lang="en-US" sz="3200" b="1" dirty="0" smtClean="0">
              <a:latin typeface="Angsana News" pitchFamily="18" charset="-34"/>
              <a:cs typeface="Angsana News" pitchFamily="18" charset="-34"/>
            </a:rPr>
            <a:t>2. </a:t>
          </a:r>
          <a:r>
            <a:rPr lang="th-TH" sz="3200" b="1" dirty="0" smtClean="0">
              <a:latin typeface="Angsana News" pitchFamily="18" charset="-34"/>
              <a:cs typeface="Angsana News" pitchFamily="18" charset="-34"/>
            </a:rPr>
            <a:t>การคิดตาม</a:t>
          </a:r>
          <a:endParaRPr lang="th-TH" sz="3200" b="1" dirty="0">
            <a:latin typeface="Angsana News" pitchFamily="18" charset="-34"/>
            <a:cs typeface="Angsana News" pitchFamily="18" charset="-34"/>
          </a:endParaRPr>
        </a:p>
      </dgm:t>
    </dgm:pt>
    <dgm:pt modelId="{7863F882-2EC5-4484-B726-9B85D620E868}" type="parTrans" cxnId="{12289AF1-2830-4457-8949-4B186A9CF8D6}">
      <dgm:prSet custT="1"/>
      <dgm:spPr/>
      <dgm:t>
        <a:bodyPr/>
        <a:lstStyle/>
        <a:p>
          <a:endParaRPr lang="th-TH" sz="3200" b="1" dirty="0"/>
        </a:p>
      </dgm:t>
    </dgm:pt>
    <dgm:pt modelId="{EDC13589-36DD-4A23-B2A7-2AD58A9AADC5}" type="sibTrans" cxnId="{12289AF1-2830-4457-8949-4B186A9CF8D6}">
      <dgm:prSet/>
      <dgm:spPr/>
      <dgm:t>
        <a:bodyPr/>
        <a:lstStyle/>
        <a:p>
          <a:endParaRPr lang="th-TH" sz="3200" b="1"/>
        </a:p>
      </dgm:t>
    </dgm:pt>
    <dgm:pt modelId="{06447FBF-9929-4DE3-849A-55A08F987291}">
      <dgm:prSet phldrT="[ข้อความ]" custT="1"/>
      <dgm:spPr/>
      <dgm:t>
        <a:bodyPr/>
        <a:lstStyle/>
        <a:p>
          <a:r>
            <a:rPr lang="en-US" sz="3200" b="1" dirty="0" smtClean="0">
              <a:latin typeface="Angsana News" pitchFamily="18" charset="-34"/>
              <a:cs typeface="Angsana News" pitchFamily="18" charset="-34"/>
            </a:rPr>
            <a:t>3. </a:t>
          </a:r>
          <a:r>
            <a:rPr lang="th-TH" sz="3200" b="1" dirty="0" smtClean="0">
              <a:latin typeface="Angsana News" pitchFamily="18" charset="-34"/>
              <a:cs typeface="Angsana News" pitchFamily="18" charset="-34"/>
            </a:rPr>
            <a:t>การวิเคราะห์</a:t>
          </a:r>
          <a:endParaRPr lang="th-TH" sz="3200" b="1" dirty="0">
            <a:latin typeface="Angsana News" pitchFamily="18" charset="-34"/>
            <a:cs typeface="Angsana News" pitchFamily="18" charset="-34"/>
          </a:endParaRPr>
        </a:p>
      </dgm:t>
    </dgm:pt>
    <dgm:pt modelId="{2E9DE279-AFFC-4ACD-8798-45389ABC153C}" type="parTrans" cxnId="{29D35FF2-8015-4095-B000-FAB888692F6C}">
      <dgm:prSet custT="1"/>
      <dgm:spPr/>
      <dgm:t>
        <a:bodyPr/>
        <a:lstStyle/>
        <a:p>
          <a:endParaRPr lang="th-TH" sz="3200" b="1" dirty="0"/>
        </a:p>
      </dgm:t>
    </dgm:pt>
    <dgm:pt modelId="{BAF0338C-34F8-45FF-8B4B-906FC360A781}" type="sibTrans" cxnId="{29D35FF2-8015-4095-B000-FAB888692F6C}">
      <dgm:prSet/>
      <dgm:spPr/>
      <dgm:t>
        <a:bodyPr/>
        <a:lstStyle/>
        <a:p>
          <a:endParaRPr lang="th-TH" sz="3200" b="1"/>
        </a:p>
      </dgm:t>
    </dgm:pt>
    <dgm:pt modelId="{CDBDE99D-8B7D-4BB1-8809-1D4A48387477}">
      <dgm:prSet phldrT="[ข้อความ]" custT="1"/>
      <dgm:spPr/>
      <dgm:t>
        <a:bodyPr/>
        <a:lstStyle/>
        <a:p>
          <a:r>
            <a:rPr lang="en-US" sz="3200" b="1" dirty="0" smtClean="0">
              <a:latin typeface="Angsana News" pitchFamily="18" charset="-34"/>
              <a:cs typeface="Angsana News" pitchFamily="18" charset="-34"/>
            </a:rPr>
            <a:t>4. </a:t>
          </a:r>
          <a:r>
            <a:rPr lang="th-TH" sz="3200" b="1" dirty="0" smtClean="0">
              <a:latin typeface="Angsana News" pitchFamily="18" charset="-34"/>
              <a:cs typeface="Angsana News" pitchFamily="18" charset="-34"/>
            </a:rPr>
            <a:t>การตั้งคำถาม</a:t>
          </a:r>
          <a:endParaRPr lang="th-TH" sz="3200" b="1" dirty="0">
            <a:latin typeface="Angsana News" pitchFamily="18" charset="-34"/>
            <a:cs typeface="Angsana News" pitchFamily="18" charset="-34"/>
          </a:endParaRPr>
        </a:p>
      </dgm:t>
    </dgm:pt>
    <dgm:pt modelId="{8015D54A-B64B-4E5D-81B2-DF1E57EFFCD3}" type="parTrans" cxnId="{BCFA6246-4B1D-4F6D-A686-F53E34F6BD75}">
      <dgm:prSet custT="1"/>
      <dgm:spPr/>
      <dgm:t>
        <a:bodyPr/>
        <a:lstStyle/>
        <a:p>
          <a:endParaRPr lang="th-TH" sz="3200" b="1" dirty="0"/>
        </a:p>
      </dgm:t>
    </dgm:pt>
    <dgm:pt modelId="{70E6F5C6-2C22-4828-BC3E-E5CD4AFF38AA}" type="sibTrans" cxnId="{BCFA6246-4B1D-4F6D-A686-F53E34F6BD75}">
      <dgm:prSet/>
      <dgm:spPr/>
      <dgm:t>
        <a:bodyPr/>
        <a:lstStyle/>
        <a:p>
          <a:endParaRPr lang="th-TH" sz="3200" b="1"/>
        </a:p>
      </dgm:t>
    </dgm:pt>
    <dgm:pt modelId="{6ED2B160-E863-4E60-961D-697D33C55C3C}">
      <dgm:prSet custT="1"/>
      <dgm:spPr/>
      <dgm:t>
        <a:bodyPr/>
        <a:lstStyle/>
        <a:p>
          <a:r>
            <a:rPr lang="en-US" sz="3200" b="1" dirty="0" smtClean="0">
              <a:latin typeface="Angsana News" pitchFamily="18" charset="-34"/>
              <a:cs typeface="Angsana News" pitchFamily="18" charset="-34"/>
            </a:rPr>
            <a:t>5. </a:t>
          </a:r>
          <a:r>
            <a:rPr lang="th-TH" sz="3200" b="1" dirty="0" smtClean="0">
              <a:latin typeface="Angsana News" pitchFamily="18" charset="-34"/>
              <a:cs typeface="Angsana News" pitchFamily="18" charset="-34"/>
            </a:rPr>
            <a:t>การจดบันทึก</a:t>
          </a:r>
          <a:endParaRPr lang="th-TH" sz="3200" b="1" dirty="0">
            <a:latin typeface="Angsana News" pitchFamily="18" charset="-34"/>
            <a:cs typeface="Angsana News" pitchFamily="18" charset="-34"/>
          </a:endParaRPr>
        </a:p>
      </dgm:t>
    </dgm:pt>
    <dgm:pt modelId="{2E84ADDC-078C-4D22-A1A4-B4147105B1BE}" type="parTrans" cxnId="{1C608151-308C-4A78-8B17-8EAFBA30D9F8}">
      <dgm:prSet custT="1"/>
      <dgm:spPr/>
      <dgm:t>
        <a:bodyPr/>
        <a:lstStyle/>
        <a:p>
          <a:endParaRPr lang="th-TH" sz="3200" b="1" dirty="0"/>
        </a:p>
      </dgm:t>
    </dgm:pt>
    <dgm:pt modelId="{87291DE8-0BA1-4784-B371-B369F04505F9}" type="sibTrans" cxnId="{1C608151-308C-4A78-8B17-8EAFBA30D9F8}">
      <dgm:prSet/>
      <dgm:spPr/>
      <dgm:t>
        <a:bodyPr/>
        <a:lstStyle/>
        <a:p>
          <a:endParaRPr lang="th-TH" sz="3200" b="1"/>
        </a:p>
      </dgm:t>
    </dgm:pt>
    <dgm:pt modelId="{82274B8A-1531-4BD9-9076-475A7C684C9C}">
      <dgm:prSet custT="1"/>
      <dgm:spPr/>
      <dgm:t>
        <a:bodyPr/>
        <a:lstStyle/>
        <a:p>
          <a:r>
            <a:rPr lang="en-US" sz="3200" b="1" dirty="0" smtClean="0">
              <a:latin typeface="Angsana News" pitchFamily="18" charset="-34"/>
              <a:cs typeface="Angsana News" pitchFamily="18" charset="-34"/>
            </a:rPr>
            <a:t>6. </a:t>
          </a:r>
          <a:r>
            <a:rPr lang="th-TH" sz="3200" b="1" dirty="0" smtClean="0">
              <a:latin typeface="Angsana News" pitchFamily="18" charset="-34"/>
              <a:cs typeface="Angsana News" pitchFamily="18" charset="-34"/>
            </a:rPr>
            <a:t>การสรุป ประมวลผล</a:t>
          </a:r>
          <a:endParaRPr lang="th-TH" sz="3200" b="1" dirty="0">
            <a:latin typeface="Angsana News" pitchFamily="18" charset="-34"/>
            <a:cs typeface="Angsana News" pitchFamily="18" charset="-34"/>
          </a:endParaRPr>
        </a:p>
      </dgm:t>
    </dgm:pt>
    <dgm:pt modelId="{A4533612-ABC8-40AD-BB9C-ECDE4E7BC23C}" type="parTrans" cxnId="{268CFFA1-A1EE-46E6-ADAA-41B4D158A804}">
      <dgm:prSet custT="1"/>
      <dgm:spPr/>
      <dgm:t>
        <a:bodyPr/>
        <a:lstStyle/>
        <a:p>
          <a:endParaRPr lang="th-TH" sz="3200" b="1" dirty="0"/>
        </a:p>
      </dgm:t>
    </dgm:pt>
    <dgm:pt modelId="{9CF52C7B-2515-44EE-B8AD-C1391479B27D}" type="sibTrans" cxnId="{268CFFA1-A1EE-46E6-ADAA-41B4D158A804}">
      <dgm:prSet/>
      <dgm:spPr/>
      <dgm:t>
        <a:bodyPr/>
        <a:lstStyle/>
        <a:p>
          <a:endParaRPr lang="th-TH" sz="3200" b="1"/>
        </a:p>
      </dgm:t>
    </dgm:pt>
    <dgm:pt modelId="{AE9AF19C-AC04-4D6F-8021-FDBC69830026}" type="pres">
      <dgm:prSet presAssocID="{6E8DF2C8-EFF6-4928-8D04-13A814CF00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494B6CB1-65E6-483E-96B9-F63D4F0D0287}" type="pres">
      <dgm:prSet presAssocID="{1BB8B71C-6563-4EAA-B0CF-9FE4E3911EF9}" presName="centerShape" presStyleLbl="node0" presStyleIdx="0" presStyleCnt="1"/>
      <dgm:spPr/>
      <dgm:t>
        <a:bodyPr/>
        <a:lstStyle/>
        <a:p>
          <a:endParaRPr lang="th-TH"/>
        </a:p>
      </dgm:t>
    </dgm:pt>
    <dgm:pt modelId="{5133A57C-FB97-4D5A-9148-6D8248A327C3}" type="pres">
      <dgm:prSet presAssocID="{729DF70B-2DFF-412D-B254-3BAFC889358B}" presName="Name9" presStyleLbl="parChTrans1D2" presStyleIdx="0" presStyleCnt="6"/>
      <dgm:spPr/>
      <dgm:t>
        <a:bodyPr/>
        <a:lstStyle/>
        <a:p>
          <a:endParaRPr lang="th-TH"/>
        </a:p>
      </dgm:t>
    </dgm:pt>
    <dgm:pt modelId="{D7573473-FA14-4E8A-AEAB-02BD9070031E}" type="pres">
      <dgm:prSet presAssocID="{729DF70B-2DFF-412D-B254-3BAFC889358B}" presName="connTx" presStyleLbl="parChTrans1D2" presStyleIdx="0" presStyleCnt="6"/>
      <dgm:spPr/>
      <dgm:t>
        <a:bodyPr/>
        <a:lstStyle/>
        <a:p>
          <a:endParaRPr lang="th-TH"/>
        </a:p>
      </dgm:t>
    </dgm:pt>
    <dgm:pt modelId="{0A9FCB21-0BFC-4B81-8885-E1758528D45C}" type="pres">
      <dgm:prSet presAssocID="{42655425-A2A8-4624-B9F3-D9425E6E117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4FAFC1-9E2C-46E2-8F43-A446AB1C073E}" type="pres">
      <dgm:prSet presAssocID="{7863F882-2EC5-4484-B726-9B85D620E868}" presName="Name9" presStyleLbl="parChTrans1D2" presStyleIdx="1" presStyleCnt="6"/>
      <dgm:spPr/>
      <dgm:t>
        <a:bodyPr/>
        <a:lstStyle/>
        <a:p>
          <a:endParaRPr lang="th-TH"/>
        </a:p>
      </dgm:t>
    </dgm:pt>
    <dgm:pt modelId="{4051ADFF-BDAB-4D58-8D5F-265ABAC68A61}" type="pres">
      <dgm:prSet presAssocID="{7863F882-2EC5-4484-B726-9B85D620E868}" presName="connTx" presStyleLbl="parChTrans1D2" presStyleIdx="1" presStyleCnt="6"/>
      <dgm:spPr/>
      <dgm:t>
        <a:bodyPr/>
        <a:lstStyle/>
        <a:p>
          <a:endParaRPr lang="th-TH"/>
        </a:p>
      </dgm:t>
    </dgm:pt>
    <dgm:pt modelId="{1748943B-A8E3-49C8-8632-83698373E9B3}" type="pres">
      <dgm:prSet presAssocID="{8AC452A0-974F-4E1C-9FB7-32D536A746C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9F0EA74-4755-4FE8-8391-D2E7EF3E8B80}" type="pres">
      <dgm:prSet presAssocID="{2E9DE279-AFFC-4ACD-8798-45389ABC153C}" presName="Name9" presStyleLbl="parChTrans1D2" presStyleIdx="2" presStyleCnt="6"/>
      <dgm:spPr/>
      <dgm:t>
        <a:bodyPr/>
        <a:lstStyle/>
        <a:p>
          <a:endParaRPr lang="th-TH"/>
        </a:p>
      </dgm:t>
    </dgm:pt>
    <dgm:pt modelId="{F34203AA-32BE-4207-A4FE-3945930941BF}" type="pres">
      <dgm:prSet presAssocID="{2E9DE279-AFFC-4ACD-8798-45389ABC153C}" presName="connTx" presStyleLbl="parChTrans1D2" presStyleIdx="2" presStyleCnt="6"/>
      <dgm:spPr/>
      <dgm:t>
        <a:bodyPr/>
        <a:lstStyle/>
        <a:p>
          <a:endParaRPr lang="th-TH"/>
        </a:p>
      </dgm:t>
    </dgm:pt>
    <dgm:pt modelId="{08F93A7A-5CE0-4BD5-BBF9-EB11119BD9C3}" type="pres">
      <dgm:prSet presAssocID="{06447FBF-9929-4DE3-849A-55A08F987291}" presName="node" presStyleLbl="node1" presStyleIdx="2" presStyleCnt="6" custScaleX="10718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ABA1E9C-2DA4-4525-BB43-29F899A71D4A}" type="pres">
      <dgm:prSet presAssocID="{8015D54A-B64B-4E5D-81B2-DF1E57EFFCD3}" presName="Name9" presStyleLbl="parChTrans1D2" presStyleIdx="3" presStyleCnt="6"/>
      <dgm:spPr/>
      <dgm:t>
        <a:bodyPr/>
        <a:lstStyle/>
        <a:p>
          <a:endParaRPr lang="th-TH"/>
        </a:p>
      </dgm:t>
    </dgm:pt>
    <dgm:pt modelId="{7FAEAA78-5E1C-4287-83A6-80A73F379BF6}" type="pres">
      <dgm:prSet presAssocID="{8015D54A-B64B-4E5D-81B2-DF1E57EFFCD3}" presName="connTx" presStyleLbl="parChTrans1D2" presStyleIdx="3" presStyleCnt="6"/>
      <dgm:spPr/>
      <dgm:t>
        <a:bodyPr/>
        <a:lstStyle/>
        <a:p>
          <a:endParaRPr lang="th-TH"/>
        </a:p>
      </dgm:t>
    </dgm:pt>
    <dgm:pt modelId="{C990B4C3-FAB1-4661-98A6-0AF8E70B6DE8}" type="pres">
      <dgm:prSet presAssocID="{CDBDE99D-8B7D-4BB1-8809-1D4A4838747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4DB5C34-8F15-4AE5-A8F6-9CD8F61EFBE0}" type="pres">
      <dgm:prSet presAssocID="{2E84ADDC-078C-4D22-A1A4-B4147105B1BE}" presName="Name9" presStyleLbl="parChTrans1D2" presStyleIdx="4" presStyleCnt="6"/>
      <dgm:spPr/>
      <dgm:t>
        <a:bodyPr/>
        <a:lstStyle/>
        <a:p>
          <a:endParaRPr lang="th-TH"/>
        </a:p>
      </dgm:t>
    </dgm:pt>
    <dgm:pt modelId="{F5934271-84E9-46A9-A0A2-D0941C486A40}" type="pres">
      <dgm:prSet presAssocID="{2E84ADDC-078C-4D22-A1A4-B4147105B1BE}" presName="connTx" presStyleLbl="parChTrans1D2" presStyleIdx="4" presStyleCnt="6"/>
      <dgm:spPr/>
      <dgm:t>
        <a:bodyPr/>
        <a:lstStyle/>
        <a:p>
          <a:endParaRPr lang="th-TH"/>
        </a:p>
      </dgm:t>
    </dgm:pt>
    <dgm:pt modelId="{659D254E-3867-4B46-B86C-6E7A728C95B8}" type="pres">
      <dgm:prSet presAssocID="{6ED2B160-E863-4E60-961D-697D33C55C3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2B5C1EA-4369-4BF7-AE42-566D61B628F1}" type="pres">
      <dgm:prSet presAssocID="{A4533612-ABC8-40AD-BB9C-ECDE4E7BC23C}" presName="Name9" presStyleLbl="parChTrans1D2" presStyleIdx="5" presStyleCnt="6"/>
      <dgm:spPr/>
      <dgm:t>
        <a:bodyPr/>
        <a:lstStyle/>
        <a:p>
          <a:endParaRPr lang="th-TH"/>
        </a:p>
      </dgm:t>
    </dgm:pt>
    <dgm:pt modelId="{FC4C0716-BDAF-46D7-8ED9-3F0AEADDD287}" type="pres">
      <dgm:prSet presAssocID="{A4533612-ABC8-40AD-BB9C-ECDE4E7BC23C}" presName="connTx" presStyleLbl="parChTrans1D2" presStyleIdx="5" presStyleCnt="6"/>
      <dgm:spPr/>
      <dgm:t>
        <a:bodyPr/>
        <a:lstStyle/>
        <a:p>
          <a:endParaRPr lang="th-TH"/>
        </a:p>
      </dgm:t>
    </dgm:pt>
    <dgm:pt modelId="{F36BB6BE-A15F-4ACE-B5B7-2B75899A4D96}" type="pres">
      <dgm:prSet presAssocID="{82274B8A-1531-4BD9-9076-475A7C684C9C}" presName="node" presStyleLbl="node1" presStyleIdx="5" presStyleCnt="6" custScaleX="127107" custScaleY="10234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D53A7955-65F9-401F-B3E9-6DBED29BCF71}" type="presOf" srcId="{1BB8B71C-6563-4EAA-B0CF-9FE4E3911EF9}" destId="{494B6CB1-65E6-483E-96B9-F63D4F0D0287}" srcOrd="0" destOrd="0" presId="urn:microsoft.com/office/officeart/2005/8/layout/radial1"/>
    <dgm:cxn modelId="{0F944B13-CA1E-49AD-A124-6620B1A58013}" type="presOf" srcId="{42655425-A2A8-4624-B9F3-D9425E6E117C}" destId="{0A9FCB21-0BFC-4B81-8885-E1758528D45C}" srcOrd="0" destOrd="0" presId="urn:microsoft.com/office/officeart/2005/8/layout/radial1"/>
    <dgm:cxn modelId="{7DEE30B6-5DE5-436F-B43B-5C8D7EF97F58}" type="presOf" srcId="{729DF70B-2DFF-412D-B254-3BAFC889358B}" destId="{5133A57C-FB97-4D5A-9148-6D8248A327C3}" srcOrd="0" destOrd="0" presId="urn:microsoft.com/office/officeart/2005/8/layout/radial1"/>
    <dgm:cxn modelId="{D85E1170-E894-4486-BAAF-6A0DD9DE9D3C}" type="presOf" srcId="{6E8DF2C8-EFF6-4928-8D04-13A814CF000A}" destId="{AE9AF19C-AC04-4D6F-8021-FDBC69830026}" srcOrd="0" destOrd="0" presId="urn:microsoft.com/office/officeart/2005/8/layout/radial1"/>
    <dgm:cxn modelId="{B2637401-AED6-410B-B4B8-63E0B43E38A4}" type="presOf" srcId="{8015D54A-B64B-4E5D-81B2-DF1E57EFFCD3}" destId="{DABA1E9C-2DA4-4525-BB43-29F899A71D4A}" srcOrd="0" destOrd="0" presId="urn:microsoft.com/office/officeart/2005/8/layout/radial1"/>
    <dgm:cxn modelId="{29D35FF2-8015-4095-B000-FAB888692F6C}" srcId="{1BB8B71C-6563-4EAA-B0CF-9FE4E3911EF9}" destId="{06447FBF-9929-4DE3-849A-55A08F987291}" srcOrd="2" destOrd="0" parTransId="{2E9DE279-AFFC-4ACD-8798-45389ABC153C}" sibTransId="{BAF0338C-34F8-45FF-8B4B-906FC360A781}"/>
    <dgm:cxn modelId="{12289AF1-2830-4457-8949-4B186A9CF8D6}" srcId="{1BB8B71C-6563-4EAA-B0CF-9FE4E3911EF9}" destId="{8AC452A0-974F-4E1C-9FB7-32D536A746C0}" srcOrd="1" destOrd="0" parTransId="{7863F882-2EC5-4484-B726-9B85D620E868}" sibTransId="{EDC13589-36DD-4A23-B2A7-2AD58A9AADC5}"/>
    <dgm:cxn modelId="{47E88E78-CB36-433A-927E-330CC829F8EC}" type="presOf" srcId="{6ED2B160-E863-4E60-961D-697D33C55C3C}" destId="{659D254E-3867-4B46-B86C-6E7A728C95B8}" srcOrd="0" destOrd="0" presId="urn:microsoft.com/office/officeart/2005/8/layout/radial1"/>
    <dgm:cxn modelId="{3D6C219B-DDDA-435F-A00C-8781A1D8802D}" type="presOf" srcId="{CDBDE99D-8B7D-4BB1-8809-1D4A48387477}" destId="{C990B4C3-FAB1-4661-98A6-0AF8E70B6DE8}" srcOrd="0" destOrd="0" presId="urn:microsoft.com/office/officeart/2005/8/layout/radial1"/>
    <dgm:cxn modelId="{A8F78783-9172-4127-8C63-4FC2CDA4FB1C}" type="presOf" srcId="{A4533612-ABC8-40AD-BB9C-ECDE4E7BC23C}" destId="{12B5C1EA-4369-4BF7-AE42-566D61B628F1}" srcOrd="0" destOrd="0" presId="urn:microsoft.com/office/officeart/2005/8/layout/radial1"/>
    <dgm:cxn modelId="{DC6AEC49-FEAA-4598-966D-727E023222E5}" type="presOf" srcId="{06447FBF-9929-4DE3-849A-55A08F987291}" destId="{08F93A7A-5CE0-4BD5-BBF9-EB11119BD9C3}" srcOrd="0" destOrd="0" presId="urn:microsoft.com/office/officeart/2005/8/layout/radial1"/>
    <dgm:cxn modelId="{C6766E29-9BFD-4BF0-98E4-CA89A41ADD52}" srcId="{1BB8B71C-6563-4EAA-B0CF-9FE4E3911EF9}" destId="{42655425-A2A8-4624-B9F3-D9425E6E117C}" srcOrd="0" destOrd="0" parTransId="{729DF70B-2DFF-412D-B254-3BAFC889358B}" sibTransId="{D83198BD-4733-45BC-A82B-F87852AE05FE}"/>
    <dgm:cxn modelId="{A295802F-2CD2-41CC-B5D0-5960A6A1F85F}" type="presOf" srcId="{2E9DE279-AFFC-4ACD-8798-45389ABC153C}" destId="{E9F0EA74-4755-4FE8-8391-D2E7EF3E8B80}" srcOrd="0" destOrd="0" presId="urn:microsoft.com/office/officeart/2005/8/layout/radial1"/>
    <dgm:cxn modelId="{8A75C688-04E6-4C47-9C0D-573E74352378}" type="presOf" srcId="{A4533612-ABC8-40AD-BB9C-ECDE4E7BC23C}" destId="{FC4C0716-BDAF-46D7-8ED9-3F0AEADDD287}" srcOrd="1" destOrd="0" presId="urn:microsoft.com/office/officeart/2005/8/layout/radial1"/>
    <dgm:cxn modelId="{CE308C54-5F48-456C-893E-0BF767C510D7}" type="presOf" srcId="{8AC452A0-974F-4E1C-9FB7-32D536A746C0}" destId="{1748943B-A8E3-49C8-8632-83698373E9B3}" srcOrd="0" destOrd="0" presId="urn:microsoft.com/office/officeart/2005/8/layout/radial1"/>
    <dgm:cxn modelId="{1C608151-308C-4A78-8B17-8EAFBA30D9F8}" srcId="{1BB8B71C-6563-4EAA-B0CF-9FE4E3911EF9}" destId="{6ED2B160-E863-4E60-961D-697D33C55C3C}" srcOrd="4" destOrd="0" parTransId="{2E84ADDC-078C-4D22-A1A4-B4147105B1BE}" sibTransId="{87291DE8-0BA1-4784-B371-B369F04505F9}"/>
    <dgm:cxn modelId="{E26C65F3-4782-41BD-A4B4-1FAFAEA2A5F5}" type="presOf" srcId="{2E84ADDC-078C-4D22-A1A4-B4147105B1BE}" destId="{B4DB5C34-8F15-4AE5-A8F6-9CD8F61EFBE0}" srcOrd="0" destOrd="0" presId="urn:microsoft.com/office/officeart/2005/8/layout/radial1"/>
    <dgm:cxn modelId="{C4FE1728-4EF4-4E74-BA2C-004C21B0D3CD}" type="presOf" srcId="{8015D54A-B64B-4E5D-81B2-DF1E57EFFCD3}" destId="{7FAEAA78-5E1C-4287-83A6-80A73F379BF6}" srcOrd="1" destOrd="0" presId="urn:microsoft.com/office/officeart/2005/8/layout/radial1"/>
    <dgm:cxn modelId="{4576AD0F-39D4-469E-BCFD-C389E12EDC31}" srcId="{6E8DF2C8-EFF6-4928-8D04-13A814CF000A}" destId="{1BB8B71C-6563-4EAA-B0CF-9FE4E3911EF9}" srcOrd="0" destOrd="0" parTransId="{169EAB39-9034-4A93-881B-627F5182AB5A}" sibTransId="{79095BE1-3B33-4E30-BD55-46F3AEDADFBE}"/>
    <dgm:cxn modelId="{BE11F095-A263-4B6C-9568-4E373C709E1C}" type="presOf" srcId="{7863F882-2EC5-4484-B726-9B85D620E868}" destId="{354FAFC1-9E2C-46E2-8F43-A446AB1C073E}" srcOrd="0" destOrd="0" presId="urn:microsoft.com/office/officeart/2005/8/layout/radial1"/>
    <dgm:cxn modelId="{BCFA6246-4B1D-4F6D-A686-F53E34F6BD75}" srcId="{1BB8B71C-6563-4EAA-B0CF-9FE4E3911EF9}" destId="{CDBDE99D-8B7D-4BB1-8809-1D4A48387477}" srcOrd="3" destOrd="0" parTransId="{8015D54A-B64B-4E5D-81B2-DF1E57EFFCD3}" sibTransId="{70E6F5C6-2C22-4828-BC3E-E5CD4AFF38AA}"/>
    <dgm:cxn modelId="{B1D0EC64-6D94-4E3B-9362-F43541A81AAA}" type="presOf" srcId="{82274B8A-1531-4BD9-9076-475A7C684C9C}" destId="{F36BB6BE-A15F-4ACE-B5B7-2B75899A4D96}" srcOrd="0" destOrd="0" presId="urn:microsoft.com/office/officeart/2005/8/layout/radial1"/>
    <dgm:cxn modelId="{268CFFA1-A1EE-46E6-ADAA-41B4D158A804}" srcId="{1BB8B71C-6563-4EAA-B0CF-9FE4E3911EF9}" destId="{82274B8A-1531-4BD9-9076-475A7C684C9C}" srcOrd="5" destOrd="0" parTransId="{A4533612-ABC8-40AD-BB9C-ECDE4E7BC23C}" sibTransId="{9CF52C7B-2515-44EE-B8AD-C1391479B27D}"/>
    <dgm:cxn modelId="{7B6E5A26-1F9B-4F10-B7E2-00DF9A5DCEC0}" type="presOf" srcId="{729DF70B-2DFF-412D-B254-3BAFC889358B}" destId="{D7573473-FA14-4E8A-AEAB-02BD9070031E}" srcOrd="1" destOrd="0" presId="urn:microsoft.com/office/officeart/2005/8/layout/radial1"/>
    <dgm:cxn modelId="{ECE72C6F-9D3F-421D-89CC-50052261F213}" type="presOf" srcId="{2E84ADDC-078C-4D22-A1A4-B4147105B1BE}" destId="{F5934271-84E9-46A9-A0A2-D0941C486A40}" srcOrd="1" destOrd="0" presId="urn:microsoft.com/office/officeart/2005/8/layout/radial1"/>
    <dgm:cxn modelId="{23725C05-F74C-4153-8650-01D6879A8AC4}" type="presOf" srcId="{2E9DE279-AFFC-4ACD-8798-45389ABC153C}" destId="{F34203AA-32BE-4207-A4FE-3945930941BF}" srcOrd="1" destOrd="0" presId="urn:microsoft.com/office/officeart/2005/8/layout/radial1"/>
    <dgm:cxn modelId="{3282DF13-3592-4476-ACBF-904754C29CDA}" type="presOf" srcId="{7863F882-2EC5-4484-B726-9B85D620E868}" destId="{4051ADFF-BDAB-4D58-8D5F-265ABAC68A61}" srcOrd="1" destOrd="0" presId="urn:microsoft.com/office/officeart/2005/8/layout/radial1"/>
    <dgm:cxn modelId="{3A083430-5E90-4137-9D02-07B708A021ED}" type="presParOf" srcId="{AE9AF19C-AC04-4D6F-8021-FDBC69830026}" destId="{494B6CB1-65E6-483E-96B9-F63D4F0D0287}" srcOrd="0" destOrd="0" presId="urn:microsoft.com/office/officeart/2005/8/layout/radial1"/>
    <dgm:cxn modelId="{9A86F5E7-F405-4617-80AE-989D91902CB0}" type="presParOf" srcId="{AE9AF19C-AC04-4D6F-8021-FDBC69830026}" destId="{5133A57C-FB97-4D5A-9148-6D8248A327C3}" srcOrd="1" destOrd="0" presId="urn:microsoft.com/office/officeart/2005/8/layout/radial1"/>
    <dgm:cxn modelId="{63E36354-3737-4EDC-A8C2-A65EC3AF111A}" type="presParOf" srcId="{5133A57C-FB97-4D5A-9148-6D8248A327C3}" destId="{D7573473-FA14-4E8A-AEAB-02BD9070031E}" srcOrd="0" destOrd="0" presId="urn:microsoft.com/office/officeart/2005/8/layout/radial1"/>
    <dgm:cxn modelId="{A3852685-EF90-4B18-9702-1CE37B3317B1}" type="presParOf" srcId="{AE9AF19C-AC04-4D6F-8021-FDBC69830026}" destId="{0A9FCB21-0BFC-4B81-8885-E1758528D45C}" srcOrd="2" destOrd="0" presId="urn:microsoft.com/office/officeart/2005/8/layout/radial1"/>
    <dgm:cxn modelId="{15F6EC23-2DFA-4E9B-8986-54E969AD2AD3}" type="presParOf" srcId="{AE9AF19C-AC04-4D6F-8021-FDBC69830026}" destId="{354FAFC1-9E2C-46E2-8F43-A446AB1C073E}" srcOrd="3" destOrd="0" presId="urn:microsoft.com/office/officeart/2005/8/layout/radial1"/>
    <dgm:cxn modelId="{FCB11D0B-E102-422E-88CE-69286A4658B3}" type="presParOf" srcId="{354FAFC1-9E2C-46E2-8F43-A446AB1C073E}" destId="{4051ADFF-BDAB-4D58-8D5F-265ABAC68A61}" srcOrd="0" destOrd="0" presId="urn:microsoft.com/office/officeart/2005/8/layout/radial1"/>
    <dgm:cxn modelId="{24C01088-A1F3-41D5-8076-93B0868B233D}" type="presParOf" srcId="{AE9AF19C-AC04-4D6F-8021-FDBC69830026}" destId="{1748943B-A8E3-49C8-8632-83698373E9B3}" srcOrd="4" destOrd="0" presId="urn:microsoft.com/office/officeart/2005/8/layout/radial1"/>
    <dgm:cxn modelId="{013988DE-1CCF-4DFE-843A-1069B1F08C47}" type="presParOf" srcId="{AE9AF19C-AC04-4D6F-8021-FDBC69830026}" destId="{E9F0EA74-4755-4FE8-8391-D2E7EF3E8B80}" srcOrd="5" destOrd="0" presId="urn:microsoft.com/office/officeart/2005/8/layout/radial1"/>
    <dgm:cxn modelId="{83B93BB4-198C-4882-9F23-2B83AF5AE019}" type="presParOf" srcId="{E9F0EA74-4755-4FE8-8391-D2E7EF3E8B80}" destId="{F34203AA-32BE-4207-A4FE-3945930941BF}" srcOrd="0" destOrd="0" presId="urn:microsoft.com/office/officeart/2005/8/layout/radial1"/>
    <dgm:cxn modelId="{AD6EFB4E-B1E9-4249-9E30-A2B7E48EF693}" type="presParOf" srcId="{AE9AF19C-AC04-4D6F-8021-FDBC69830026}" destId="{08F93A7A-5CE0-4BD5-BBF9-EB11119BD9C3}" srcOrd="6" destOrd="0" presId="urn:microsoft.com/office/officeart/2005/8/layout/radial1"/>
    <dgm:cxn modelId="{B21CE331-49C0-4FD0-BF35-BDB0B5CC70A2}" type="presParOf" srcId="{AE9AF19C-AC04-4D6F-8021-FDBC69830026}" destId="{DABA1E9C-2DA4-4525-BB43-29F899A71D4A}" srcOrd="7" destOrd="0" presId="urn:microsoft.com/office/officeart/2005/8/layout/radial1"/>
    <dgm:cxn modelId="{26947FB3-616F-46BE-9AEA-7844A0B1F4E8}" type="presParOf" srcId="{DABA1E9C-2DA4-4525-BB43-29F899A71D4A}" destId="{7FAEAA78-5E1C-4287-83A6-80A73F379BF6}" srcOrd="0" destOrd="0" presId="urn:microsoft.com/office/officeart/2005/8/layout/radial1"/>
    <dgm:cxn modelId="{FAC65962-DA16-4F3F-94F3-97E1C060A32E}" type="presParOf" srcId="{AE9AF19C-AC04-4D6F-8021-FDBC69830026}" destId="{C990B4C3-FAB1-4661-98A6-0AF8E70B6DE8}" srcOrd="8" destOrd="0" presId="urn:microsoft.com/office/officeart/2005/8/layout/radial1"/>
    <dgm:cxn modelId="{F2A0B3D0-CFD3-4613-8CBC-2801ECA3F0D4}" type="presParOf" srcId="{AE9AF19C-AC04-4D6F-8021-FDBC69830026}" destId="{B4DB5C34-8F15-4AE5-A8F6-9CD8F61EFBE0}" srcOrd="9" destOrd="0" presId="urn:microsoft.com/office/officeart/2005/8/layout/radial1"/>
    <dgm:cxn modelId="{97E400B0-AFE7-46D5-A4DE-B2711B959E83}" type="presParOf" srcId="{B4DB5C34-8F15-4AE5-A8F6-9CD8F61EFBE0}" destId="{F5934271-84E9-46A9-A0A2-D0941C486A40}" srcOrd="0" destOrd="0" presId="urn:microsoft.com/office/officeart/2005/8/layout/radial1"/>
    <dgm:cxn modelId="{3AE411FC-FBA1-4E8B-99EC-D5FB4ED2EF75}" type="presParOf" srcId="{AE9AF19C-AC04-4D6F-8021-FDBC69830026}" destId="{659D254E-3867-4B46-B86C-6E7A728C95B8}" srcOrd="10" destOrd="0" presId="urn:microsoft.com/office/officeart/2005/8/layout/radial1"/>
    <dgm:cxn modelId="{DF607B68-B273-4233-9B23-35AD9DD62121}" type="presParOf" srcId="{AE9AF19C-AC04-4D6F-8021-FDBC69830026}" destId="{12B5C1EA-4369-4BF7-AE42-566D61B628F1}" srcOrd="11" destOrd="0" presId="urn:microsoft.com/office/officeart/2005/8/layout/radial1"/>
    <dgm:cxn modelId="{DD95F34B-2633-4547-8663-DFB9CE045B23}" type="presParOf" srcId="{12B5C1EA-4369-4BF7-AE42-566D61B628F1}" destId="{FC4C0716-BDAF-46D7-8ED9-3F0AEADDD287}" srcOrd="0" destOrd="0" presId="urn:microsoft.com/office/officeart/2005/8/layout/radial1"/>
    <dgm:cxn modelId="{FBEB4E32-2FBC-4C08-8243-E343E156A042}" type="presParOf" srcId="{AE9AF19C-AC04-4D6F-8021-FDBC69830026}" destId="{F36BB6BE-A15F-4ACE-B5B7-2B75899A4D96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E1EE4F-DD89-46AF-8F41-9E74C1FBAC4C}">
      <dsp:nvSpPr>
        <dsp:cNvPr id="0" name=""/>
        <dsp:cNvSpPr/>
      </dsp:nvSpPr>
      <dsp:spPr>
        <a:xfrm>
          <a:off x="620077" y="0"/>
          <a:ext cx="7027545" cy="6048672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C3A04-69EB-468F-AC22-9CA555442BCF}">
      <dsp:nvSpPr>
        <dsp:cNvPr id="0" name=""/>
        <dsp:cNvSpPr/>
      </dsp:nvSpPr>
      <dsp:spPr>
        <a:xfrm>
          <a:off x="723423" y="1814601"/>
          <a:ext cx="6820852" cy="2419468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  <a:sp3d extrusionH="28000" prstMaterial="matte"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6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ทำไมต้องจัดโปรแกรมการเรียนรู้</a:t>
          </a:r>
          <a:endParaRPr lang="th-TH" sz="6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723423" y="1814601"/>
        <a:ext cx="6820852" cy="24194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E1EE4F-DD89-46AF-8F41-9E74C1FBAC4C}">
      <dsp:nvSpPr>
        <dsp:cNvPr id="0" name=""/>
        <dsp:cNvSpPr/>
      </dsp:nvSpPr>
      <dsp:spPr>
        <a:xfrm>
          <a:off x="620077" y="0"/>
          <a:ext cx="7027545" cy="6048672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C3A04-69EB-468F-AC22-9CA555442BCF}">
      <dsp:nvSpPr>
        <dsp:cNvPr id="0" name=""/>
        <dsp:cNvSpPr/>
      </dsp:nvSpPr>
      <dsp:spPr>
        <a:xfrm>
          <a:off x="271283" y="1814601"/>
          <a:ext cx="7725132" cy="2419468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  <a:sp3d extrusionH="28000" prstMaterial="matte"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6200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จัดโปรแกรมการเรียนรู้รายบุคคลอย่างไร</a:t>
          </a:r>
          <a:endParaRPr lang="th-TH" sz="62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71283" y="1814601"/>
        <a:ext cx="7725132" cy="24194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FCD2C7-C3FC-477D-9E86-5786DDA087FC}">
      <dsp:nvSpPr>
        <dsp:cNvPr id="0" name=""/>
        <dsp:cNvSpPr/>
      </dsp:nvSpPr>
      <dsp:spPr>
        <a:xfrm>
          <a:off x="112537" y="3666"/>
          <a:ext cx="8042624" cy="857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1.วิเคราะห์ผู้เรียน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112537" y="3666"/>
        <a:ext cx="8042624" cy="857339"/>
      </dsp:txXfrm>
    </dsp:sp>
    <dsp:sp modelId="{FCD764B1-BF72-4D1F-AAB6-2FB524F94C56}">
      <dsp:nvSpPr>
        <dsp:cNvPr id="0" name=""/>
        <dsp:cNvSpPr/>
      </dsp:nvSpPr>
      <dsp:spPr>
        <a:xfrm rot="5400000">
          <a:off x="3973098" y="882440"/>
          <a:ext cx="321502" cy="3858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4000" b="1" kern="1200">
            <a:latin typeface="TH SarabunPSK" pitchFamily="34" charset="-34"/>
            <a:cs typeface="TH SarabunPSK" pitchFamily="34" charset="-34"/>
          </a:endParaRPr>
        </a:p>
      </dsp:txBody>
      <dsp:txXfrm rot="5400000">
        <a:off x="3973098" y="882440"/>
        <a:ext cx="321502" cy="385802"/>
      </dsp:txXfrm>
    </dsp:sp>
    <dsp:sp modelId="{F4BB26B0-6F33-428E-BF2A-B96185733238}">
      <dsp:nvSpPr>
        <dsp:cNvPr id="0" name=""/>
        <dsp:cNvSpPr/>
      </dsp:nvSpPr>
      <dsp:spPr>
        <a:xfrm>
          <a:off x="112537" y="1289676"/>
          <a:ext cx="8042624" cy="857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2.ถอดองค์ความรู้ / รวบรวมองค์ความรู้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112537" y="1289676"/>
        <a:ext cx="8042624" cy="857339"/>
      </dsp:txXfrm>
    </dsp:sp>
    <dsp:sp modelId="{73D6836E-F677-421E-9538-817A70335639}">
      <dsp:nvSpPr>
        <dsp:cNvPr id="0" name=""/>
        <dsp:cNvSpPr/>
      </dsp:nvSpPr>
      <dsp:spPr>
        <a:xfrm rot="5400000">
          <a:off x="3973098" y="2168449"/>
          <a:ext cx="321502" cy="3858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4000" b="1" kern="1200">
            <a:latin typeface="TH SarabunPSK" pitchFamily="34" charset="-34"/>
            <a:cs typeface="TH SarabunPSK" pitchFamily="34" charset="-34"/>
          </a:endParaRPr>
        </a:p>
      </dsp:txBody>
      <dsp:txXfrm rot="5400000">
        <a:off x="3973098" y="2168449"/>
        <a:ext cx="321502" cy="385802"/>
      </dsp:txXfrm>
    </dsp:sp>
    <dsp:sp modelId="{E40827D8-D425-49CC-9E79-890E4564595F}">
      <dsp:nvSpPr>
        <dsp:cNvPr id="0" name=""/>
        <dsp:cNvSpPr/>
      </dsp:nvSpPr>
      <dsp:spPr>
        <a:xfrm>
          <a:off x="0" y="2575686"/>
          <a:ext cx="8267700" cy="857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3. ตรวจสอบองค์ความรู้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0" y="2575686"/>
        <a:ext cx="8267700" cy="857339"/>
      </dsp:txXfrm>
    </dsp:sp>
    <dsp:sp modelId="{80B3941F-A55C-4CC9-BB42-29E6249A123B}">
      <dsp:nvSpPr>
        <dsp:cNvPr id="0" name=""/>
        <dsp:cNvSpPr/>
      </dsp:nvSpPr>
      <dsp:spPr>
        <a:xfrm rot="5400000">
          <a:off x="3973098" y="3454459"/>
          <a:ext cx="321502" cy="3858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4000" b="1" kern="1200">
            <a:latin typeface="TH SarabunPSK" pitchFamily="34" charset="-34"/>
            <a:cs typeface="TH SarabunPSK" pitchFamily="34" charset="-34"/>
          </a:endParaRPr>
        </a:p>
      </dsp:txBody>
      <dsp:txXfrm rot="5400000">
        <a:off x="3973098" y="3454459"/>
        <a:ext cx="321502" cy="385802"/>
      </dsp:txXfrm>
    </dsp:sp>
    <dsp:sp modelId="{5BB9F00E-756A-4420-95E9-7EC43594873A}">
      <dsp:nvSpPr>
        <dsp:cNvPr id="0" name=""/>
        <dsp:cNvSpPr/>
      </dsp:nvSpPr>
      <dsp:spPr>
        <a:xfrm>
          <a:off x="-112526" y="3861695"/>
          <a:ext cx="8492752" cy="857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4. กำหนดโปรแกรมรายบุคคล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-112526" y="3861695"/>
        <a:ext cx="8492752" cy="857339"/>
      </dsp:txXfrm>
    </dsp:sp>
    <dsp:sp modelId="{6FCB7E44-7CEA-444E-AB24-A1E7713310FC}">
      <dsp:nvSpPr>
        <dsp:cNvPr id="0" name=""/>
        <dsp:cNvSpPr/>
      </dsp:nvSpPr>
      <dsp:spPr>
        <a:xfrm rot="5400000">
          <a:off x="3973098" y="4740469"/>
          <a:ext cx="321502" cy="3858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4000" b="1" kern="1200">
            <a:latin typeface="TH SarabunPSK" pitchFamily="34" charset="-34"/>
            <a:cs typeface="TH SarabunPSK" pitchFamily="34" charset="-34"/>
          </a:endParaRPr>
        </a:p>
      </dsp:txBody>
      <dsp:txXfrm rot="5400000">
        <a:off x="3973098" y="4740469"/>
        <a:ext cx="321502" cy="385802"/>
      </dsp:txXfrm>
    </dsp:sp>
    <dsp:sp modelId="{CBCA2D90-DDB3-437B-BCE8-197D31C7D778}">
      <dsp:nvSpPr>
        <dsp:cNvPr id="0" name=""/>
        <dsp:cNvSpPr/>
      </dsp:nvSpPr>
      <dsp:spPr>
        <a:xfrm>
          <a:off x="0" y="5147705"/>
          <a:ext cx="8267700" cy="857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000" b="1" kern="1200" dirty="0" smtClean="0">
              <a:latin typeface="TH SarabunPSK" pitchFamily="34" charset="-34"/>
              <a:cs typeface="TH SarabunPSK" pitchFamily="34" charset="-34"/>
            </a:rPr>
            <a:t>5. การทำหลักสูตรรายวิชาเลือก</a:t>
          </a:r>
          <a:endParaRPr lang="th-TH" sz="40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0" y="5147705"/>
        <a:ext cx="8267700" cy="8573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4B6CB1-65E6-483E-96B9-F63D4F0D0287}">
      <dsp:nvSpPr>
        <dsp:cNvPr id="0" name=""/>
        <dsp:cNvSpPr/>
      </dsp:nvSpPr>
      <dsp:spPr>
        <a:xfrm>
          <a:off x="4843234" y="2051631"/>
          <a:ext cx="1557984" cy="155798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/>
            <a:t>ทักษะ</a:t>
          </a:r>
          <a:br>
            <a:rPr lang="th-TH" sz="3200" b="1" kern="1200" dirty="0" smtClean="0"/>
          </a:br>
          <a:r>
            <a:rPr lang="th-TH" sz="3200" b="1" kern="1200" dirty="0" smtClean="0"/>
            <a:t>ที่ใช้</a:t>
          </a:r>
          <a:endParaRPr lang="th-TH" sz="3200" b="1" kern="1200" dirty="0"/>
        </a:p>
      </dsp:txBody>
      <dsp:txXfrm>
        <a:off x="4843234" y="2051631"/>
        <a:ext cx="1557984" cy="1557984"/>
      </dsp:txXfrm>
    </dsp:sp>
    <dsp:sp modelId="{5133A57C-FB97-4D5A-9148-6D8248A327C3}">
      <dsp:nvSpPr>
        <dsp:cNvPr id="0" name=""/>
        <dsp:cNvSpPr/>
      </dsp:nvSpPr>
      <dsp:spPr>
        <a:xfrm rot="16200000">
          <a:off x="5386608" y="1803368"/>
          <a:ext cx="471237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471237" y="126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200" b="1" kern="1200" dirty="0"/>
        </a:p>
      </dsp:txBody>
      <dsp:txXfrm rot="16200000">
        <a:off x="5610446" y="1804231"/>
        <a:ext cx="23561" cy="23561"/>
      </dsp:txXfrm>
    </dsp:sp>
    <dsp:sp modelId="{0A9FCB21-0BFC-4B81-8885-E1758528D45C}">
      <dsp:nvSpPr>
        <dsp:cNvPr id="0" name=""/>
        <dsp:cNvSpPr/>
      </dsp:nvSpPr>
      <dsp:spPr>
        <a:xfrm>
          <a:off x="4843234" y="22409"/>
          <a:ext cx="1557984" cy="155798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ngsana News" pitchFamily="18" charset="-34"/>
              <a:cs typeface="Angsana News" pitchFamily="18" charset="-34"/>
            </a:rPr>
            <a:t>1. </a:t>
          </a:r>
          <a:r>
            <a:rPr lang="th-TH" sz="3200" b="1" kern="1200" dirty="0" smtClean="0">
              <a:latin typeface="Angsana News" pitchFamily="18" charset="-34"/>
              <a:cs typeface="Angsana News" pitchFamily="18" charset="-34"/>
            </a:rPr>
            <a:t>การฟัง</a:t>
          </a:r>
          <a:endParaRPr lang="th-TH" sz="3200" b="1" kern="1200" dirty="0">
            <a:latin typeface="Angsana News" pitchFamily="18" charset="-34"/>
            <a:cs typeface="Angsana News" pitchFamily="18" charset="-34"/>
          </a:endParaRPr>
        </a:p>
      </dsp:txBody>
      <dsp:txXfrm>
        <a:off x="4843234" y="22409"/>
        <a:ext cx="1557984" cy="1557984"/>
      </dsp:txXfrm>
    </dsp:sp>
    <dsp:sp modelId="{354FAFC1-9E2C-46E2-8F43-A446AB1C073E}">
      <dsp:nvSpPr>
        <dsp:cNvPr id="0" name=""/>
        <dsp:cNvSpPr/>
      </dsp:nvSpPr>
      <dsp:spPr>
        <a:xfrm rot="19800000">
          <a:off x="6265287" y="2310673"/>
          <a:ext cx="471237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471237" y="126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200" b="1" kern="1200" dirty="0"/>
        </a:p>
      </dsp:txBody>
      <dsp:txXfrm rot="19800000">
        <a:off x="6489125" y="2311537"/>
        <a:ext cx="23561" cy="23561"/>
      </dsp:txXfrm>
    </dsp:sp>
    <dsp:sp modelId="{1748943B-A8E3-49C8-8632-83698373E9B3}">
      <dsp:nvSpPr>
        <dsp:cNvPr id="0" name=""/>
        <dsp:cNvSpPr/>
      </dsp:nvSpPr>
      <dsp:spPr>
        <a:xfrm>
          <a:off x="6600592" y="1037020"/>
          <a:ext cx="1557984" cy="1557984"/>
        </a:xfrm>
        <a:prstGeom prst="ellipse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ngsana News" pitchFamily="18" charset="-34"/>
              <a:cs typeface="Angsana News" pitchFamily="18" charset="-34"/>
            </a:rPr>
            <a:t>2. </a:t>
          </a:r>
          <a:r>
            <a:rPr lang="th-TH" sz="3200" b="1" kern="1200" dirty="0" smtClean="0">
              <a:latin typeface="Angsana News" pitchFamily="18" charset="-34"/>
              <a:cs typeface="Angsana News" pitchFamily="18" charset="-34"/>
            </a:rPr>
            <a:t>การคิดตาม</a:t>
          </a:r>
          <a:endParaRPr lang="th-TH" sz="3200" b="1" kern="1200" dirty="0">
            <a:latin typeface="Angsana News" pitchFamily="18" charset="-34"/>
            <a:cs typeface="Angsana News" pitchFamily="18" charset="-34"/>
          </a:endParaRPr>
        </a:p>
      </dsp:txBody>
      <dsp:txXfrm>
        <a:off x="6600592" y="1037020"/>
        <a:ext cx="1557984" cy="1557984"/>
      </dsp:txXfrm>
    </dsp:sp>
    <dsp:sp modelId="{E9F0EA74-4755-4FE8-8391-D2E7EF3E8B80}">
      <dsp:nvSpPr>
        <dsp:cNvPr id="0" name=""/>
        <dsp:cNvSpPr/>
      </dsp:nvSpPr>
      <dsp:spPr>
        <a:xfrm rot="1800000">
          <a:off x="6268022" y="3315076"/>
          <a:ext cx="430404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430404" y="126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200" b="1" kern="1200" dirty="0"/>
        </a:p>
      </dsp:txBody>
      <dsp:txXfrm rot="1800000">
        <a:off x="6472464" y="3316961"/>
        <a:ext cx="21520" cy="21520"/>
      </dsp:txXfrm>
    </dsp:sp>
    <dsp:sp modelId="{08F93A7A-5CE0-4BD5-BBF9-EB11119BD9C3}">
      <dsp:nvSpPr>
        <dsp:cNvPr id="0" name=""/>
        <dsp:cNvSpPr/>
      </dsp:nvSpPr>
      <dsp:spPr>
        <a:xfrm>
          <a:off x="6544653" y="3066242"/>
          <a:ext cx="1669863" cy="1557984"/>
        </a:xfrm>
        <a:prstGeom prst="ellipse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ngsana News" pitchFamily="18" charset="-34"/>
              <a:cs typeface="Angsana News" pitchFamily="18" charset="-34"/>
            </a:rPr>
            <a:t>3. </a:t>
          </a:r>
          <a:r>
            <a:rPr lang="th-TH" sz="3200" b="1" kern="1200" dirty="0" smtClean="0">
              <a:latin typeface="Angsana News" pitchFamily="18" charset="-34"/>
              <a:cs typeface="Angsana News" pitchFamily="18" charset="-34"/>
            </a:rPr>
            <a:t>การวิเคราะห์</a:t>
          </a:r>
          <a:endParaRPr lang="th-TH" sz="3200" b="1" kern="1200" dirty="0">
            <a:latin typeface="Angsana News" pitchFamily="18" charset="-34"/>
            <a:cs typeface="Angsana News" pitchFamily="18" charset="-34"/>
          </a:endParaRPr>
        </a:p>
      </dsp:txBody>
      <dsp:txXfrm>
        <a:off x="6544653" y="3066242"/>
        <a:ext cx="1669863" cy="1557984"/>
      </dsp:txXfrm>
    </dsp:sp>
    <dsp:sp modelId="{DABA1E9C-2DA4-4525-BB43-29F899A71D4A}">
      <dsp:nvSpPr>
        <dsp:cNvPr id="0" name=""/>
        <dsp:cNvSpPr/>
      </dsp:nvSpPr>
      <dsp:spPr>
        <a:xfrm rot="5400000">
          <a:off x="5386608" y="3832590"/>
          <a:ext cx="471237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471237" y="126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200" b="1" kern="1200" dirty="0"/>
        </a:p>
      </dsp:txBody>
      <dsp:txXfrm rot="5400000">
        <a:off x="5610446" y="3833454"/>
        <a:ext cx="23561" cy="23561"/>
      </dsp:txXfrm>
    </dsp:sp>
    <dsp:sp modelId="{C990B4C3-FAB1-4661-98A6-0AF8E70B6DE8}">
      <dsp:nvSpPr>
        <dsp:cNvPr id="0" name=""/>
        <dsp:cNvSpPr/>
      </dsp:nvSpPr>
      <dsp:spPr>
        <a:xfrm>
          <a:off x="4843234" y="4080853"/>
          <a:ext cx="1557984" cy="1557984"/>
        </a:xfrm>
        <a:prstGeom prst="ellipse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ngsana News" pitchFamily="18" charset="-34"/>
              <a:cs typeface="Angsana News" pitchFamily="18" charset="-34"/>
            </a:rPr>
            <a:t>4. </a:t>
          </a:r>
          <a:r>
            <a:rPr lang="th-TH" sz="3200" b="1" kern="1200" dirty="0" smtClean="0">
              <a:latin typeface="Angsana News" pitchFamily="18" charset="-34"/>
              <a:cs typeface="Angsana News" pitchFamily="18" charset="-34"/>
            </a:rPr>
            <a:t>การตั้งคำถาม</a:t>
          </a:r>
          <a:endParaRPr lang="th-TH" sz="3200" b="1" kern="1200" dirty="0">
            <a:latin typeface="Angsana News" pitchFamily="18" charset="-34"/>
            <a:cs typeface="Angsana News" pitchFamily="18" charset="-34"/>
          </a:endParaRPr>
        </a:p>
      </dsp:txBody>
      <dsp:txXfrm>
        <a:off x="4843234" y="4080853"/>
        <a:ext cx="1557984" cy="1557984"/>
      </dsp:txXfrm>
    </dsp:sp>
    <dsp:sp modelId="{B4DB5C34-8F15-4AE5-A8F6-9CD8F61EFBE0}">
      <dsp:nvSpPr>
        <dsp:cNvPr id="0" name=""/>
        <dsp:cNvSpPr/>
      </dsp:nvSpPr>
      <dsp:spPr>
        <a:xfrm rot="9000000">
          <a:off x="4507929" y="3325284"/>
          <a:ext cx="471237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471237" y="126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200" b="1" kern="1200" dirty="0"/>
        </a:p>
      </dsp:txBody>
      <dsp:txXfrm rot="9000000">
        <a:off x="4731767" y="3326148"/>
        <a:ext cx="23561" cy="23561"/>
      </dsp:txXfrm>
    </dsp:sp>
    <dsp:sp modelId="{659D254E-3867-4B46-B86C-6E7A728C95B8}">
      <dsp:nvSpPr>
        <dsp:cNvPr id="0" name=""/>
        <dsp:cNvSpPr/>
      </dsp:nvSpPr>
      <dsp:spPr>
        <a:xfrm>
          <a:off x="3085876" y="3066242"/>
          <a:ext cx="1557984" cy="1557984"/>
        </a:xfrm>
        <a:prstGeom prst="ellipse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ngsana News" pitchFamily="18" charset="-34"/>
              <a:cs typeface="Angsana News" pitchFamily="18" charset="-34"/>
            </a:rPr>
            <a:t>5. </a:t>
          </a:r>
          <a:r>
            <a:rPr lang="th-TH" sz="3200" b="1" kern="1200" dirty="0" smtClean="0">
              <a:latin typeface="Angsana News" pitchFamily="18" charset="-34"/>
              <a:cs typeface="Angsana News" pitchFamily="18" charset="-34"/>
            </a:rPr>
            <a:t>การจดบันทึก</a:t>
          </a:r>
          <a:endParaRPr lang="th-TH" sz="3200" b="1" kern="1200" dirty="0">
            <a:latin typeface="Angsana News" pitchFamily="18" charset="-34"/>
            <a:cs typeface="Angsana News" pitchFamily="18" charset="-34"/>
          </a:endParaRPr>
        </a:p>
      </dsp:txBody>
      <dsp:txXfrm>
        <a:off x="3085876" y="3066242"/>
        <a:ext cx="1557984" cy="1557984"/>
      </dsp:txXfrm>
    </dsp:sp>
    <dsp:sp modelId="{12B5C1EA-4369-4BF7-AE42-566D61B628F1}">
      <dsp:nvSpPr>
        <dsp:cNvPr id="0" name=""/>
        <dsp:cNvSpPr/>
      </dsp:nvSpPr>
      <dsp:spPr>
        <a:xfrm rot="12600000">
          <a:off x="4648025" y="2348212"/>
          <a:ext cx="321083" cy="25289"/>
        </a:xfrm>
        <a:custGeom>
          <a:avLst/>
          <a:gdLst/>
          <a:ahLst/>
          <a:cxnLst/>
          <a:rect l="0" t="0" r="0" b="0"/>
          <a:pathLst>
            <a:path>
              <a:moveTo>
                <a:pt x="0" y="12644"/>
              </a:moveTo>
              <a:lnTo>
                <a:pt x="321083" y="1264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200" b="1" kern="1200" dirty="0"/>
        </a:p>
      </dsp:txBody>
      <dsp:txXfrm rot="12600000">
        <a:off x="4800539" y="2352829"/>
        <a:ext cx="16054" cy="16054"/>
      </dsp:txXfrm>
    </dsp:sp>
    <dsp:sp modelId="{F36BB6BE-A15F-4ACE-B5B7-2B75899A4D96}">
      <dsp:nvSpPr>
        <dsp:cNvPr id="0" name=""/>
        <dsp:cNvSpPr/>
      </dsp:nvSpPr>
      <dsp:spPr>
        <a:xfrm>
          <a:off x="2874715" y="1018776"/>
          <a:ext cx="1980307" cy="1594472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ngsana News" pitchFamily="18" charset="-34"/>
              <a:cs typeface="Angsana News" pitchFamily="18" charset="-34"/>
            </a:rPr>
            <a:t>6. </a:t>
          </a:r>
          <a:r>
            <a:rPr lang="th-TH" sz="3200" b="1" kern="1200" dirty="0" smtClean="0">
              <a:latin typeface="Angsana News" pitchFamily="18" charset="-34"/>
              <a:cs typeface="Angsana News" pitchFamily="18" charset="-34"/>
            </a:rPr>
            <a:t>การสรุป ประมวลผล</a:t>
          </a:r>
          <a:endParaRPr lang="th-TH" sz="3200" b="1" kern="1200" dirty="0">
            <a:latin typeface="Angsana News" pitchFamily="18" charset="-34"/>
            <a:cs typeface="Angsana News" pitchFamily="18" charset="-34"/>
          </a:endParaRPr>
        </a:p>
      </dsp:txBody>
      <dsp:txXfrm>
        <a:off x="2874715" y="1018776"/>
        <a:ext cx="1980307" cy="1594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3A2FD-B0C5-4460-81F9-68E898615887}" type="datetimeFigureOut">
              <a:rPr lang="en-US" smtClean="0"/>
              <a:pPr/>
              <a:t>8/15/2016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0842F-407D-4D0E-9D70-4AC8C079C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3649;&#3610;&#3610;&#3626;&#3635;&#3619;&#3623;&#3592;&#3588;&#3623;&#3634;&#3617;&#3605;&#3657;&#3629;&#3591;&#3585;&#3634;&#3619;&#3585;&#3634;&#3619;&#3648;&#3619;&#3637;&#3618;&#3609;&#3619;&#3641;&#3657;&#3650;&#3611;&#3619;&#3649;&#3585;&#3619;&#3617;&#3585;&#3634;&#3619;&#3648;&#3619;&#3637;&#3618;&#3609;&#3619;&#3641;&#3657;%20&#3627;&#3621;&#3633;&#3585;&#3626;&#3641;&#3605;&#3619;%20&#3585;&#3624;&#3609;.docx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&#3617;&#3634;&#3605;&#3619;&#3600;&#3634;&#3609;&#3585;&#3634;&#3619;&#3648;&#3619;&#3637;&#3618;&#3609;&#3619;&#3641;&#3657;.docx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&#3649;&#3610;&#3610;&#3585;&#3635;&#3627;&#3609;&#3604;&#3619;&#3634;&#3618;&#3623;&#3636;&#3594;&#3634;&#3649;&#3621;&#3632;&#3648;&#3609;&#3639;&#3657;&#3629;&#3627;&#3634;.docx" TargetMode="Externa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&#3588;&#3635;&#3629;&#3608;&#3636;&#3610;&#3634;&#3618;&#3619;&#3634;&#3618;&#3623;&#3636;&#3594;&#3634;.docx" TargetMode="Externa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&#3619;&#3634;&#3618;&#3621;&#3632;&#3648;&#3629;&#3637;&#3618;&#3604;&#3588;&#3635;&#3629;&#3608;&#3636;&#3610;&#3634;&#3618;&#3619;&#3634;&#3618;&#3623;&#3636;&#3594;&#3634;.docx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h-TH" sz="8800" b="1" dirty="0" smtClean="0">
                <a:solidFill>
                  <a:schemeClr val="bg1"/>
                </a:solidFill>
              </a:rPr>
              <a:t>โปรแกรมการเรียนรู้</a:t>
            </a:r>
            <a:endParaRPr lang="en-US" sz="8800" b="1" dirty="0">
              <a:solidFill>
                <a:schemeClr val="bg1"/>
              </a:solidFill>
            </a:endParaRPr>
          </a:p>
        </p:txBody>
      </p:sp>
      <p:sp>
        <p:nvSpPr>
          <p:cNvPr id="5" name="ชื่อเรื่องรอง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ตัวแทนเนื้อหา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1226893"/>
              </p:ext>
            </p:extLst>
          </p:nvPr>
        </p:nvGraphicFramePr>
        <p:xfrm>
          <a:off x="419100" y="392088"/>
          <a:ext cx="8267700" cy="60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1320273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1.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การวิเคราะห์ผู้เรียน 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: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สอบถาม พูดคุย 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graphicFrame>
        <p:nvGraphicFramePr>
          <p:cNvPr id="18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95206278"/>
              </p:ext>
            </p:extLst>
          </p:nvPr>
        </p:nvGraphicFramePr>
        <p:xfrm>
          <a:off x="-1030832" y="968152"/>
          <a:ext cx="11089232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1.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การวิเคราะห์ผู้เรียน 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: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สอบถาม พูดคุย 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8" name="คำบรรยายภาพแบบวงรี 7"/>
          <p:cNvSpPr/>
          <p:nvPr/>
        </p:nvSpPr>
        <p:spPr>
          <a:xfrm>
            <a:off x="152400" y="1143000"/>
            <a:ext cx="2514600" cy="1752600"/>
          </a:xfrm>
          <a:prstGeom prst="wedgeEllipseCallout">
            <a:avLst>
              <a:gd name="adj1" fmla="val 62579"/>
              <a:gd name="adj2" fmla="val -67552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447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1.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ความรู้เดิม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อาชีพเดิม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0" name="คำบรรยายภาพแบบวงรี 9"/>
          <p:cNvSpPr/>
          <p:nvPr/>
        </p:nvSpPr>
        <p:spPr>
          <a:xfrm>
            <a:off x="457200" y="3429000"/>
            <a:ext cx="2971800" cy="1981200"/>
          </a:xfrm>
          <a:prstGeom prst="wedgeEllipseCallout">
            <a:avLst>
              <a:gd name="adj1" fmla="val 65801"/>
              <a:gd name="adj2" fmla="val -190776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9600" y="35814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ความต้องการ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ในการพัฒนา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การเรียนรู้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2" name="คำบรรยายภาพแบบวงรี 11"/>
          <p:cNvSpPr/>
          <p:nvPr/>
        </p:nvSpPr>
        <p:spPr>
          <a:xfrm>
            <a:off x="3276600" y="4343400"/>
            <a:ext cx="2819400" cy="1905000"/>
          </a:xfrm>
          <a:prstGeom prst="wedgeEllipseCallout">
            <a:avLst>
              <a:gd name="adj1" fmla="val -7777"/>
              <a:gd name="adj2" fmla="val -234477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352800" y="5029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3.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เป้าหมาย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4" name="คำบรรยายภาพแบบวงรี 13"/>
          <p:cNvSpPr/>
          <p:nvPr/>
        </p:nvSpPr>
        <p:spPr>
          <a:xfrm>
            <a:off x="6172200" y="3962400"/>
            <a:ext cx="2819400" cy="1905000"/>
          </a:xfrm>
          <a:prstGeom prst="wedgeEllipseCallout">
            <a:avLst>
              <a:gd name="adj1" fmla="val -83775"/>
              <a:gd name="adj2" fmla="val -202239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248400" y="4419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สิ่งที่ต้องการ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เรียนรู้เพิ่ม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6" name="คำบรรยายภาพแบบวงรี 15"/>
          <p:cNvSpPr/>
          <p:nvPr/>
        </p:nvSpPr>
        <p:spPr>
          <a:xfrm>
            <a:off x="6553200" y="1295400"/>
            <a:ext cx="2514600" cy="1752600"/>
          </a:xfrm>
          <a:prstGeom prst="wedgeEllipseCallout">
            <a:avLst>
              <a:gd name="adj1" fmla="val -70935"/>
              <a:gd name="adj2" fmla="val -74561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629400" y="17920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5.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ความพร้อม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1.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การวิเคราะห์ผู้เรียน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8" name="คำบรรยายภาพแบบวงรี 7"/>
          <p:cNvSpPr/>
          <p:nvPr/>
        </p:nvSpPr>
        <p:spPr>
          <a:xfrm>
            <a:off x="152400" y="1143000"/>
            <a:ext cx="2514600" cy="1752600"/>
          </a:xfrm>
          <a:prstGeom prst="wedgeEllipseCallout">
            <a:avLst>
              <a:gd name="adj1" fmla="val 62579"/>
              <a:gd name="adj2" fmla="val -67552"/>
            </a:avLst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16764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ต้องการศึกษาต่อ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0" name="คำบรรยายภาพแบบวงรี 9"/>
          <p:cNvSpPr/>
          <p:nvPr/>
        </p:nvSpPr>
        <p:spPr>
          <a:xfrm>
            <a:off x="609600" y="3505200"/>
            <a:ext cx="2819400" cy="1905000"/>
          </a:xfrm>
          <a:prstGeom prst="wedgeEllipseCallout">
            <a:avLst>
              <a:gd name="adj1" fmla="val 65801"/>
              <a:gd name="adj2" fmla="val -190776"/>
            </a:avLst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9600" y="3905071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ต้องการพัฒนาอาชีพเดิม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2" name="คำบรรยายภาพแบบวงรี 11"/>
          <p:cNvSpPr/>
          <p:nvPr/>
        </p:nvSpPr>
        <p:spPr>
          <a:xfrm>
            <a:off x="3276600" y="4343400"/>
            <a:ext cx="2819400" cy="1905000"/>
          </a:xfrm>
          <a:prstGeom prst="wedgeEllipseCallout">
            <a:avLst>
              <a:gd name="adj1" fmla="val -7777"/>
              <a:gd name="adj2" fmla="val -234477"/>
            </a:avLst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76600" y="4743271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ต้องการเปลี่ยนอาชีพใหม่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4" name="คำบรรยายภาพแบบวงรี 13"/>
          <p:cNvSpPr/>
          <p:nvPr/>
        </p:nvSpPr>
        <p:spPr>
          <a:xfrm>
            <a:off x="6172200" y="3962400"/>
            <a:ext cx="2819400" cy="1905000"/>
          </a:xfrm>
          <a:prstGeom prst="wedgeEllipseCallout">
            <a:avLst>
              <a:gd name="adj1" fmla="val -83775"/>
              <a:gd name="adj2" fmla="val -202239"/>
            </a:avLst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72200" y="4362271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ไม่มีอาชีพ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ต้องการมีอาชีพ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6" name="คำบรรยายภาพแบบวงรี 15"/>
          <p:cNvSpPr/>
          <p:nvPr/>
        </p:nvSpPr>
        <p:spPr>
          <a:xfrm>
            <a:off x="6553200" y="1295400"/>
            <a:ext cx="2514600" cy="1752600"/>
          </a:xfrm>
          <a:prstGeom prst="wedgeEllipseCallout">
            <a:avLst>
              <a:gd name="adj1" fmla="val -70935"/>
              <a:gd name="adj2" fmla="val -74561"/>
            </a:avLst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629400" y="1600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เป็นคนดี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2.</a:t>
            </a:r>
            <a:r>
              <a:rPr lang="en-US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ถอดองค์ความรู้ / รวบรวมองค์ความรู้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คำบรรยายภาพแบบวงรี 20"/>
          <p:cNvSpPr/>
          <p:nvPr/>
        </p:nvSpPr>
        <p:spPr>
          <a:xfrm>
            <a:off x="838200" y="1295400"/>
            <a:ext cx="2514600" cy="1752600"/>
          </a:xfrm>
          <a:prstGeom prst="wedgeEllipseCallout">
            <a:avLst>
              <a:gd name="adj1" fmla="val 67464"/>
              <a:gd name="adj2" fmla="val -77675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8200" y="1600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ความรู้เดิม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อาชีพเดิม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คำบรรยายภาพแบบวงรี 22"/>
          <p:cNvSpPr/>
          <p:nvPr/>
        </p:nvSpPr>
        <p:spPr>
          <a:xfrm>
            <a:off x="4953000" y="1447800"/>
            <a:ext cx="2667000" cy="1676400"/>
          </a:xfrm>
          <a:prstGeom prst="wedgeEllipseCallout">
            <a:avLst>
              <a:gd name="adj1" fmla="val -44883"/>
              <a:gd name="adj2" fmla="val -89356"/>
            </a:avLst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953000" y="1695271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สิ่งที่ต้องการ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เรียนรู้เพิ่ม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1600" y="3048000"/>
            <a:ext cx="5638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สรุปองค์ความรู้</a:t>
            </a:r>
            <a:b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ที่สำคัญและจำเป็นในการเรียนรู้ </a:t>
            </a:r>
            <a:b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เพื่อการพัฒนาความรู้</a:t>
            </a:r>
            <a:endParaRPr lang="en-US" sz="4400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cxnSp>
        <p:nvCxnSpPr>
          <p:cNvPr id="27" name="ลูกศรเชื่อมต่อแบบตรง 26"/>
          <p:cNvCxnSpPr/>
          <p:nvPr/>
        </p:nvCxnSpPr>
        <p:spPr>
          <a:xfrm>
            <a:off x="2133600" y="2971800"/>
            <a:ext cx="762000" cy="5334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ลูกศรเชื่อมต่อแบบตรง 27"/>
          <p:cNvCxnSpPr/>
          <p:nvPr/>
        </p:nvCxnSpPr>
        <p:spPr>
          <a:xfrm rot="10800000" flipV="1">
            <a:off x="5562600" y="3124199"/>
            <a:ext cx="685800" cy="381001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ชื่อเรื่อง 5"/>
          <p:cNvSpPr txBox="1">
            <a:spLocks/>
          </p:cNvSpPr>
          <p:nvPr/>
        </p:nvSpPr>
        <p:spPr>
          <a:xfrm>
            <a:off x="685800" y="5181600"/>
            <a:ext cx="77724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3.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ตรวจสอบความเหมาะสมขององค์ความรู้ จาก ผู้รู้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  <a:hlinkClick r:id="rId2" action="ppaction://hlinkfile"/>
              </a:rPr>
              <a:t>@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6" name="รูปห้าเหลี่ยม 25"/>
          <p:cNvSpPr/>
          <p:nvPr/>
        </p:nvSpPr>
        <p:spPr>
          <a:xfrm>
            <a:off x="5562600" y="1371600"/>
            <a:ext cx="2971800" cy="1295400"/>
          </a:xfrm>
          <a:prstGeom prst="homePlate">
            <a:avLst/>
          </a:prstGeom>
          <a:solidFill>
            <a:srgbClr val="99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867400" y="1676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องค์ความรู้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รูปห้าเหลี่ยม 16"/>
          <p:cNvSpPr/>
          <p:nvPr/>
        </p:nvSpPr>
        <p:spPr>
          <a:xfrm>
            <a:off x="3276600" y="1371600"/>
            <a:ext cx="3276600" cy="1295400"/>
          </a:xfrm>
          <a:prstGeom prst="homePlat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81400" y="1447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รวบรวม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องค์ความรู้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5" name="รูปห้าเหลี่ยม 14"/>
          <p:cNvSpPr/>
          <p:nvPr/>
        </p:nvSpPr>
        <p:spPr>
          <a:xfrm>
            <a:off x="1752600" y="1371600"/>
            <a:ext cx="2743200" cy="12954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76400" y="1447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ถอด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องค์ความรู้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3" name="รูปห้าเหลี่ยม 12"/>
          <p:cNvSpPr/>
          <p:nvPr/>
        </p:nvSpPr>
        <p:spPr>
          <a:xfrm>
            <a:off x="0" y="1371600"/>
            <a:ext cx="2438400" cy="1295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6200" y="1676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วิเคราะห์ผู้เรียน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รูปห้าเหลี่ยม 20"/>
          <p:cNvSpPr/>
          <p:nvPr/>
        </p:nvSpPr>
        <p:spPr>
          <a:xfrm rot="5400000">
            <a:off x="3581400" y="2552700"/>
            <a:ext cx="1066800" cy="12954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รูปห้าเหลี่ยม 21"/>
          <p:cNvSpPr/>
          <p:nvPr/>
        </p:nvSpPr>
        <p:spPr>
          <a:xfrm>
            <a:off x="5638800" y="3810000"/>
            <a:ext cx="3276600" cy="1295400"/>
          </a:xfrm>
          <a:prstGeom prst="homePlate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486400" y="3886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ตัวชี้วัดระดับพฤติกรรม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4" name="รูปห้าเหลี่ยม 23"/>
          <p:cNvSpPr/>
          <p:nvPr/>
        </p:nvSpPr>
        <p:spPr>
          <a:xfrm>
            <a:off x="3276600" y="3810000"/>
            <a:ext cx="3276600" cy="1295400"/>
          </a:xfrm>
          <a:prstGeom prst="homePlate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581400" y="3886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หัวเรื่อง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เนื้อหา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7" name="รูปห้าเหลี่ยม 26"/>
          <p:cNvSpPr/>
          <p:nvPr/>
        </p:nvSpPr>
        <p:spPr>
          <a:xfrm>
            <a:off x="1752600" y="3810000"/>
            <a:ext cx="2743200" cy="1295400"/>
          </a:xfrm>
          <a:prstGeom prst="homePlate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600200" y="390507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รายวิชา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30" name="รูปห้าเหลี่ยม 29"/>
          <p:cNvSpPr/>
          <p:nvPr/>
        </p:nvSpPr>
        <p:spPr>
          <a:xfrm>
            <a:off x="0" y="3810000"/>
            <a:ext cx="2438400" cy="1295400"/>
          </a:xfrm>
          <a:prstGeom prst="homePlat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-381000" y="38862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โปรแกรมการเรียนรู้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/>
      <p:bldP spid="17" grpId="0" animBg="1"/>
      <p:bldP spid="18" grpId="0"/>
      <p:bldP spid="15" grpId="0" animBg="1"/>
      <p:bldP spid="16" grpId="0"/>
      <p:bldP spid="13" grpId="0" animBg="1"/>
      <p:bldP spid="14" grpId="0"/>
      <p:bldP spid="21" grpId="0" animBg="1"/>
      <p:bldP spid="22" grpId="0" animBg="1"/>
      <p:bldP spid="23" grpId="0"/>
      <p:bldP spid="24" grpId="0" animBg="1"/>
      <p:bldP spid="25" grpId="0"/>
      <p:bldP spid="27" grpId="0" animBg="1"/>
      <p:bldP spid="28" grpId="0"/>
      <p:bldP spid="30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454025"/>
            <a:ext cx="7772400" cy="9937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b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5. กำหนดรายวิชา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กระจาย 2 20"/>
          <p:cNvSpPr/>
          <p:nvPr/>
        </p:nvSpPr>
        <p:spPr>
          <a:xfrm>
            <a:off x="76200" y="914400"/>
            <a:ext cx="2590800" cy="1981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82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EX</a:t>
            </a:r>
            <a:r>
              <a:rPr lang="th-TH" sz="48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endParaRPr lang="en-US" sz="4800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ชื่อเรื่อง 5"/>
          <p:cNvSpPr txBox="1">
            <a:spLocks/>
          </p:cNvSpPr>
          <p:nvPr/>
        </p:nvSpPr>
        <p:spPr>
          <a:xfrm>
            <a:off x="-152400" y="1981200"/>
            <a:ext cx="88392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สมหญิง เป็นนักศึกษา ม.ต้น เคยมีประสบการณ์ใน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การเพาะเห็ดนางฟ้า      สมหญิง ต้องการประกอบ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อาชีพการเพาะเห็ดเพื่อการจำหน่าย         เพราะตลาดมีความ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ต้องการและราคาดี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การกำหนดโปรแกรมการเรียนรู้ของสมหญิง 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ควรประกอบด้วยรายวิชาใดบ้าง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454025"/>
            <a:ext cx="7772400" cy="9937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b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5. กำหนดรายวิชา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กระจาย 2 20"/>
          <p:cNvSpPr/>
          <p:nvPr/>
        </p:nvSpPr>
        <p:spPr>
          <a:xfrm>
            <a:off x="76200" y="914400"/>
            <a:ext cx="2590800" cy="1981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82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EX</a:t>
            </a:r>
            <a:r>
              <a:rPr lang="th-TH" sz="48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endParaRPr lang="en-US" sz="4800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ชื่อเรื่อง 5"/>
          <p:cNvSpPr txBox="1">
            <a:spLocks/>
          </p:cNvSpPr>
          <p:nvPr/>
        </p:nvSpPr>
        <p:spPr>
          <a:xfrm>
            <a:off x="-152400" y="1981200"/>
            <a:ext cx="88392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สมหญิง เป็นนักศึกษา ม.ต้น เคยมีประสบการณ์ใน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การเพาะเห็ดนางฟ้า      สมหญิง ต้องการประกอบ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อาชีพการเพาะเห็ดเพื่อการจำหน่าย         เพราะตลาดมีความ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ต้องการและราคาดี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การกำหนดโปรแกรมการเรียนรู้ของสมหญิง 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ควรประกอบด้วยรายวิชาใดบ้าง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1524000" y="5181600"/>
            <a:ext cx="49530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5400" b="1" dirty="0" smtClean="0">
                <a:solidFill>
                  <a:srgbClr val="002060"/>
                </a:solidFill>
                <a:cs typeface="+mj-cs"/>
              </a:rPr>
              <a:t>ช่วยกันคิด</a:t>
            </a:r>
            <a:r>
              <a:rPr lang="th-TH" sz="5400" b="1" dirty="0" smtClean="0">
                <a:solidFill>
                  <a:srgbClr val="002060"/>
                </a:solidFill>
                <a:latin typeface="Angsana News" pitchFamily="18" charset="-34"/>
                <a:cs typeface="+mj-cs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Angsana News" pitchFamily="18" charset="-34"/>
                <a:cs typeface="+mj-cs"/>
              </a:rPr>
              <a:t>?</a:t>
            </a:r>
            <a:r>
              <a:rPr lang="th-TH" sz="5400" b="1" dirty="0" smtClean="0">
                <a:solidFill>
                  <a:srgbClr val="002060"/>
                </a:solidFill>
                <a:cs typeface="+mj-cs"/>
              </a:rPr>
              <a:t> </a:t>
            </a:r>
            <a:r>
              <a:rPr lang="th-TH" sz="5400" b="1" dirty="0" smtClean="0">
                <a:solidFill>
                  <a:srgbClr val="002060"/>
                </a:solidFill>
                <a:latin typeface="Angsana News" pitchFamily="18" charset="-34"/>
                <a:cs typeface="+mj-cs"/>
              </a:rPr>
              <a:t> </a:t>
            </a:r>
            <a:r>
              <a:rPr lang="th-TH" sz="5400" b="1" dirty="0" smtClean="0">
                <a:solidFill>
                  <a:srgbClr val="002060"/>
                </a:solidFill>
                <a:cs typeface="+mj-cs"/>
              </a:rPr>
              <a:t> </a:t>
            </a:r>
            <a:endParaRPr lang="en-US" sz="5400" b="1" dirty="0">
              <a:solidFill>
                <a:srgbClr val="002060"/>
              </a:solidFill>
              <a:cs typeface="+mj-cs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454025"/>
            <a:ext cx="7772400" cy="9937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b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5. กำหนดรายวิชา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กระจาย 2 20"/>
          <p:cNvSpPr/>
          <p:nvPr/>
        </p:nvSpPr>
        <p:spPr>
          <a:xfrm>
            <a:off x="76200" y="914400"/>
            <a:ext cx="2590800" cy="1981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82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EX</a:t>
            </a:r>
            <a:r>
              <a:rPr lang="th-TH" sz="48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endParaRPr lang="en-US" sz="4800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ชื่อเรื่อง 5"/>
          <p:cNvSpPr txBox="1">
            <a:spLocks/>
          </p:cNvSpPr>
          <p:nvPr/>
        </p:nvSpPr>
        <p:spPr>
          <a:xfrm>
            <a:off x="-152400" y="1981200"/>
            <a:ext cx="88392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1.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ช่องทางการประกอบอาชีพเพาะเห็ด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2.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ความรู้เกี่ยวกับเห็ด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3.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การเตรียมโรงเรือนเห็ดเพื่อการจำหน่าย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4.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การเพาะเห็ด การดูแลและการเก็บดอกเห็ด</a:t>
            </a:r>
            <a:b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เพื่อการจำหน่าย 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454025"/>
            <a:ext cx="7772400" cy="9937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b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5. กำหนดรายวิชา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กระจาย 2 20"/>
          <p:cNvSpPr/>
          <p:nvPr/>
        </p:nvSpPr>
        <p:spPr>
          <a:xfrm>
            <a:off x="76200" y="914400"/>
            <a:ext cx="2590800" cy="1981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85800" y="1524000"/>
            <a:ext cx="114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?</a:t>
            </a:r>
            <a:endParaRPr lang="en-US" sz="60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ชื่อเรื่อง 5"/>
          <p:cNvSpPr txBox="1">
            <a:spLocks/>
          </p:cNvSpPr>
          <p:nvPr/>
        </p:nvSpPr>
        <p:spPr>
          <a:xfrm>
            <a:off x="-152400" y="1524000"/>
            <a:ext cx="88392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1.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ช่องทางการประกอบอาชีพเพาะเห็ด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2.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ความรู้เกี่ยวกับเห็ด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3.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การเตรียมโรงเรือนเห็ดเพื่อการจำหน่าย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4.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การเพาะเห็ด การดูแลและการเก็บดอกเห็ด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    เพื่อการจำหน่าย 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  <p:sp>
        <p:nvSpPr>
          <p:cNvPr id="8" name="ชื่อเรื่อง 5"/>
          <p:cNvSpPr txBox="1">
            <a:spLocks/>
          </p:cNvSpPr>
          <p:nvPr/>
        </p:nvSpPr>
        <p:spPr>
          <a:xfrm>
            <a:off x="457200" y="4800600"/>
            <a:ext cx="6553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โปรแกรมนี้เป็นของ สมหญิง ระดับ ม.ต้น</a:t>
            </a:r>
            <a:b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ถ้า </a:t>
            </a:r>
            <a: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สมชาย ระดับ ม. ปลาย ชอบเหมือนกัน </a:t>
            </a:r>
            <a:b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จะใช้โปรแกรมเดียวกันนี้ 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ได้หรือไม่ 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6248400" y="4876800"/>
            <a:ext cx="28194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5400" b="1" dirty="0" smtClean="0">
                <a:solidFill>
                  <a:srgbClr val="002060"/>
                </a:solidFill>
                <a:cs typeface="+mj-cs"/>
              </a:rPr>
              <a:t>ช่วยกันคิด</a:t>
            </a:r>
            <a:r>
              <a:rPr lang="th-TH" sz="5400" b="1" dirty="0" smtClean="0">
                <a:solidFill>
                  <a:srgbClr val="002060"/>
                </a:solidFill>
                <a:latin typeface="Angsana News" pitchFamily="18" charset="-34"/>
                <a:cs typeface="+mj-cs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Angsana News" pitchFamily="18" charset="-34"/>
                <a:cs typeface="+mj-cs"/>
              </a:rPr>
              <a:t>?</a:t>
            </a:r>
            <a:r>
              <a:rPr lang="th-TH" sz="5400" b="1" dirty="0" smtClean="0">
                <a:solidFill>
                  <a:srgbClr val="002060"/>
                </a:solidFill>
                <a:cs typeface="+mj-cs"/>
              </a:rPr>
              <a:t> </a:t>
            </a:r>
            <a:r>
              <a:rPr lang="th-TH" sz="5400" b="1" dirty="0" smtClean="0">
                <a:solidFill>
                  <a:srgbClr val="002060"/>
                </a:solidFill>
                <a:latin typeface="Angsana News" pitchFamily="18" charset="-34"/>
                <a:cs typeface="+mj-cs"/>
              </a:rPr>
              <a:t> </a:t>
            </a:r>
            <a:r>
              <a:rPr lang="th-TH" sz="5400" b="1" dirty="0" smtClean="0">
                <a:solidFill>
                  <a:srgbClr val="002060"/>
                </a:solidFill>
                <a:cs typeface="+mj-cs"/>
              </a:rPr>
              <a:t> </a:t>
            </a:r>
            <a:endParaRPr lang="en-US" sz="5400" b="1" dirty="0">
              <a:solidFill>
                <a:srgbClr val="002060"/>
              </a:solidFill>
              <a:cs typeface="+mj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graphicFrame>
        <p:nvGraphicFramePr>
          <p:cNvPr id="7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21845374"/>
              </p:ext>
            </p:extLst>
          </p:nvPr>
        </p:nvGraphicFramePr>
        <p:xfrm>
          <a:off x="457200" y="692696"/>
          <a:ext cx="82677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179512" y="274638"/>
            <a:ext cx="8754176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มาตรฐานสาระการประกอบอาชีพ</a:t>
            </a:r>
            <a:endParaRPr kumimoji="0" lang="th-TH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060025"/>
              </p:ext>
            </p:extLst>
          </p:nvPr>
        </p:nvGraphicFramePr>
        <p:xfrm>
          <a:off x="179512" y="1447800"/>
          <a:ext cx="8754937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3688"/>
                <a:gridCol w="2476872"/>
                <a:gridCol w="1910159"/>
                <a:gridCol w="180421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j-cs"/>
                        </a:rPr>
                        <a:t>มาตรฐาน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ประถม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ม.ต้น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ม.ปลาย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200" b="1" dirty="0" smtClean="0">
                          <a:solidFill>
                            <a:srgbClr val="C00000"/>
                          </a:solidFill>
                          <a:cs typeface="+mj-cs"/>
                        </a:rPr>
                        <a:t>3.1</a:t>
                      </a:r>
                      <a:r>
                        <a:rPr lang="th-TH" sz="3200" b="1" dirty="0" smtClean="0">
                          <a:cs typeface="+mj-cs"/>
                        </a:rPr>
                        <a:t> มี</a:t>
                      </a:r>
                      <a:r>
                        <a:rPr lang="th-TH" sz="3200" b="1" dirty="0" smtClean="0">
                          <a:solidFill>
                            <a:srgbClr val="996600"/>
                          </a:solidFill>
                          <a:cs typeface="+mj-cs"/>
                        </a:rPr>
                        <a:t>ความรู้ความเข้าใจและเจตคติที่ดี</a:t>
                      </a:r>
                      <a:r>
                        <a:rPr lang="th-TH" sz="3200" b="1" dirty="0" smtClean="0">
                          <a:cs typeface="+mj-cs"/>
                        </a:rPr>
                        <a:t>ในงานอาชีพ </a:t>
                      </a:r>
                      <a:r>
                        <a:rPr lang="th-TH" sz="3200" b="1" dirty="0" smtClean="0">
                          <a:solidFill>
                            <a:srgbClr val="996600"/>
                          </a:solidFill>
                          <a:cs typeface="+mj-cs"/>
                        </a:rPr>
                        <a:t>มองเห็นช่องทางและตัดสินใจประกอบอาชีพได้</a:t>
                      </a:r>
                      <a:r>
                        <a:rPr lang="th-TH" sz="3200" b="1" dirty="0" smtClean="0">
                          <a:cs typeface="+mj-cs"/>
                        </a:rPr>
                        <a:t>ตามความต้องการและศักยภาพของตน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 มีความรู้ ความเข้าใจและเจตคติที่ดีในงาน อาชีพ  วิเคราะห์ลักษณะงาน ขอบข่ายการงานอาชีพ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 เพื่อการ</a:t>
                      </a:r>
                      <a:r>
                        <a:rPr lang="th-TH" sz="3200" b="1" baseline="0" dirty="0" smtClean="0">
                          <a:solidFill>
                            <a:srgbClr val="C00000"/>
                          </a:solidFill>
                          <a:cs typeface="+mj-cs"/>
                        </a:rPr>
                        <a:t>เข้าสู่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อาชีพ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1. ......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 เพื่อการ</a:t>
                      </a:r>
                      <a:r>
                        <a:rPr lang="th-TH" sz="3200" b="1" baseline="0" dirty="0" smtClean="0">
                          <a:solidFill>
                            <a:srgbClr val="C00000"/>
                          </a:solidFill>
                          <a:cs typeface="+mj-cs"/>
                        </a:rPr>
                        <a:t>พัฒนา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อาชีพ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1...... 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เพื่อการ</a:t>
                      </a:r>
                      <a:r>
                        <a:rPr lang="th-TH" sz="3200" b="1" baseline="0" dirty="0" smtClean="0">
                          <a:solidFill>
                            <a:srgbClr val="C00000"/>
                          </a:solidFill>
                          <a:cs typeface="+mj-cs"/>
                        </a:rPr>
                        <a:t>ขยาย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อาชีพ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" y="5791200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ไม่มีอาชีพ อยากเปลี่ยนอาชีพ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เรียนเพื่อรู้ ยังไม่ได้นำไปใช้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179512" y="274638"/>
            <a:ext cx="8754176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มาตรฐานสาระการประกอบอาชีพ</a:t>
            </a:r>
            <a:endParaRPr kumimoji="0" lang="th-TH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19427271"/>
              </p:ext>
            </p:extLst>
          </p:nvPr>
        </p:nvGraphicFramePr>
        <p:xfrm>
          <a:off x="179512" y="1447800"/>
          <a:ext cx="8754937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994248"/>
                <a:gridCol w="1796231"/>
                <a:gridCol w="180421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j-cs"/>
                        </a:rPr>
                        <a:t>มาตรฐาน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ประถม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ม.ต้น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ม.ปลาย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200" b="1" dirty="0" smtClean="0">
                          <a:solidFill>
                            <a:srgbClr val="C00000"/>
                          </a:solidFill>
                          <a:cs typeface="+mj-cs"/>
                        </a:rPr>
                        <a:t>3.2</a:t>
                      </a:r>
                      <a:r>
                        <a:rPr lang="th-TH" sz="3200" b="1" dirty="0" smtClean="0">
                          <a:cs typeface="+mj-cs"/>
                        </a:rPr>
                        <a:t> </a:t>
                      </a:r>
                      <a:r>
                        <a:rPr lang="th-TH" sz="3200" b="1" dirty="0" smtClean="0">
                          <a:solidFill>
                            <a:srgbClr val="996600"/>
                          </a:solidFill>
                          <a:cs typeface="+mj-cs"/>
                        </a:rPr>
                        <a:t>มีความรู้ความเข้าใจและทักษะในงานอาชีพ</a:t>
                      </a:r>
                      <a:r>
                        <a:rPr lang="th-TH" sz="3200" b="1" dirty="0" smtClean="0">
                          <a:cs typeface="+mj-cs"/>
                        </a:rPr>
                        <a:t> ที่ตัดสินใจเลือก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 </a:t>
                      </a:r>
                      <a:r>
                        <a:rPr lang="th-TH" sz="3200" b="1" dirty="0" smtClean="0">
                          <a:cs typeface="+mj-cs"/>
                        </a:rPr>
                        <a:t>มีความรู้ความเข้าใจและทักษะในงานอาชีพ ที่ตัดสินใจเลือกบนพื้นฐานความรู้กระบวนการผลิต กระบวนการตลาดที่ใช้นวัตกรรม เทคโนโลยีที่เหมาะสม.................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1. ......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 และประยุกต์ใช้ภูมิปัญญา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1...... มีความหลากหลายทางชีวภาพ พัฒนาต่อยอดและ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ประยุกต์ ใช้ภูมิปัญญา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3200" b="1" baseline="0" dirty="0" smtClean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5663625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มีอาชีพ อยากเปลี่ยนอาชีพ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เรียนเพื่อนำไปทดลอง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179512" y="274638"/>
            <a:ext cx="8754176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มาตรฐานสาระการประกอบอาชีพ</a:t>
            </a:r>
            <a:endParaRPr kumimoji="0" lang="th-TH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94300636"/>
              </p:ext>
            </p:extLst>
          </p:nvPr>
        </p:nvGraphicFramePr>
        <p:xfrm>
          <a:off x="179512" y="1463040"/>
          <a:ext cx="8754937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880320"/>
                <a:gridCol w="1910159"/>
                <a:gridCol w="180421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j-cs"/>
                        </a:rPr>
                        <a:t>มาตรฐาน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ประถม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ม.ต้น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ม.ปลาย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200" b="1" dirty="0" smtClean="0">
                          <a:solidFill>
                            <a:srgbClr val="C00000"/>
                          </a:solidFill>
                          <a:cs typeface="+mj-cs"/>
                        </a:rPr>
                        <a:t>3.3</a:t>
                      </a:r>
                      <a:r>
                        <a:rPr lang="th-TH" sz="3200" b="1" dirty="0" smtClean="0">
                          <a:cs typeface="+mj-cs"/>
                        </a:rPr>
                        <a:t> มี</a:t>
                      </a:r>
                      <a:r>
                        <a:rPr lang="th-TH" sz="3200" b="1" dirty="0" smtClean="0">
                          <a:solidFill>
                            <a:srgbClr val="996600"/>
                          </a:solidFill>
                          <a:cs typeface="+mj-cs"/>
                        </a:rPr>
                        <a:t>ความรู้ความเข้าใจในการจัดการอาชีพ</a:t>
                      </a:r>
                      <a:r>
                        <a:rPr lang="th-TH" sz="3200" b="1" dirty="0" smtClean="0">
                          <a:cs typeface="+mj-cs"/>
                        </a:rPr>
                        <a:t>อย่างมีคุณธรรม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1.มีความรู้ ความเข้าใจและสามารถจัดทำแผนงานและโครงการธุรกิจเข้าสู่ตลาด</a:t>
                      </a:r>
                      <a:r>
                        <a:rPr lang="th-TH" sz="3200" b="1" dirty="0" smtClean="0">
                          <a:solidFill>
                            <a:srgbClr val="996600"/>
                          </a:solidFill>
                          <a:cs typeface="+mj-cs"/>
                        </a:rPr>
                        <a:t>เพื่อการมีอยู่มีกิน</a:t>
                      </a:r>
                      <a:endParaRPr lang="th-TH" sz="3200" b="1" dirty="0">
                        <a:solidFill>
                          <a:srgbClr val="996600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1. ......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 เพื่อการ</a:t>
                      </a:r>
                      <a:r>
                        <a:rPr lang="th-TH" sz="3200" b="1" baseline="0" dirty="0" smtClean="0">
                          <a:solidFill>
                            <a:srgbClr val="C00000"/>
                          </a:solidFill>
                          <a:cs typeface="+mj-cs"/>
                        </a:rPr>
                        <a:t>พัฒนา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อาชีพ...เพื่อสู่ความเข้มแข็ง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1...... 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เพื่อการ</a:t>
                      </a:r>
                      <a:r>
                        <a:rPr lang="th-TH" sz="3200" b="1" baseline="0" dirty="0" smtClean="0">
                          <a:solidFill>
                            <a:srgbClr val="C00000"/>
                          </a:solidFill>
                          <a:cs typeface="+mj-cs"/>
                        </a:rPr>
                        <a:t>ขยาย</a:t>
                      </a: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อาชีพ ...เพื่อสู่ความมั่นคง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502920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มีอาชีพแน่นอน พัฒนาอาชีพเดิม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เรียนเพื่อนำไปใช้พัฒนาอาชีพอย่างมีระบบ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179512" y="274638"/>
            <a:ext cx="8754176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มาตรฐานสาระการประกอบอาชีพ</a:t>
            </a:r>
            <a:endParaRPr kumimoji="0" lang="th-TH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18650880"/>
              </p:ext>
            </p:extLst>
          </p:nvPr>
        </p:nvGraphicFramePr>
        <p:xfrm>
          <a:off x="179512" y="1447800"/>
          <a:ext cx="8754937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096344"/>
                <a:gridCol w="1910159"/>
                <a:gridCol w="18042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มาตรฐาน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ประถม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ม.ต้น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cs typeface="+mj-cs"/>
                        </a:rPr>
                        <a:t>ม.ปลาย</a:t>
                      </a:r>
                      <a:endParaRPr lang="th-TH" sz="32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200" b="1" dirty="0" smtClean="0">
                          <a:solidFill>
                            <a:srgbClr val="C00000"/>
                          </a:solidFill>
                          <a:cs typeface="+mj-cs"/>
                        </a:rPr>
                        <a:t>3.4</a:t>
                      </a:r>
                      <a:r>
                        <a:rPr lang="th-TH" sz="3200" b="1" dirty="0" smtClean="0">
                          <a:cs typeface="+mj-cs"/>
                        </a:rPr>
                        <a:t> </a:t>
                      </a:r>
                      <a:r>
                        <a:rPr lang="th-TH" sz="3200" b="1" dirty="0" smtClean="0">
                          <a:solidFill>
                            <a:srgbClr val="996600"/>
                          </a:solidFill>
                          <a:cs typeface="+mj-cs"/>
                        </a:rPr>
                        <a:t>มีความรู้ความเข้าใจในการพัฒนาอาชีพให้</a:t>
                      </a:r>
                      <a:r>
                        <a:rPr lang="th-TH" sz="32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มีความมั่นคง</a:t>
                      </a:r>
                      <a:endParaRPr lang="th-TH" sz="3200" b="1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cs typeface="+mj-cs"/>
                        </a:rPr>
                        <a:t>มีความรู้ความเข้าใจในการพัฒนาอาชีพให้มีผลิตภัณฑ์หรืองานบริการ สร้างรายได้พอเพียงต่อการดำรงชีวิต.............</a:t>
                      </a:r>
                    </a:p>
                    <a:p>
                      <a:endParaRPr lang="th-TH" sz="3200" b="1" dirty="0" smtClean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... และเหลือเงินออมตามศักยภาพ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... และมีทุนในการขยายอาชีพ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54102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พัฒนาอาชีพเดิม ขยายอาชีพ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เรียนเพื่อนำไปใช้พัฒนาอาชีพเดิม ขยายอาชีพ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@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454025"/>
            <a:ext cx="7772400" cy="9937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b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5. กำหนดรายวิชา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กระจาย 2 20"/>
          <p:cNvSpPr/>
          <p:nvPr/>
        </p:nvSpPr>
        <p:spPr>
          <a:xfrm>
            <a:off x="76200" y="914400"/>
            <a:ext cx="2590800" cy="1981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85800" y="1524000"/>
            <a:ext cx="114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?</a:t>
            </a:r>
            <a:endParaRPr lang="en-US" sz="60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ชื่อเรื่อง 5"/>
          <p:cNvSpPr txBox="1">
            <a:spLocks/>
          </p:cNvSpPr>
          <p:nvPr/>
        </p:nvSpPr>
        <p:spPr>
          <a:xfrm>
            <a:off x="-152400" y="1524000"/>
            <a:ext cx="88392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1.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ช่องทางการประกอบอาชีพเพาะเห็ด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2.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ความรู้เกี่ยวกับเห็ด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3.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การเตรียมโรงเรือนเห็ดเพื่อการจำหน่าย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4.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การเพาะเห็ด การดูแลและการเก็บดอกเห็ด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    เพื่อการจำหน่าย 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  <p:sp>
        <p:nvSpPr>
          <p:cNvPr id="8" name="ชื่อเรื่อง 5"/>
          <p:cNvSpPr txBox="1">
            <a:spLocks/>
          </p:cNvSpPr>
          <p:nvPr/>
        </p:nvSpPr>
        <p:spPr>
          <a:xfrm>
            <a:off x="304800" y="4648200"/>
            <a:ext cx="8610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ความต้องการเหมือนกัน แต่ต่างระดับ การจัดทำโปรแกรมการเรียนรู้ 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จึงมีความแตกต่างกัน </a:t>
            </a:r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และต้องสอดคล้องกับมาตรฐานสาระ และมาตรฐานระดับ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454025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โครงร่างการจัดทำโปรแกรมการเรียนรู้</a:t>
            </a:r>
            <a:endParaRPr lang="en-US" b="1" dirty="0">
              <a:solidFill>
                <a:schemeClr val="bg1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971800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โปรแกรมการเรียนรู้</a:t>
            </a:r>
            <a:b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เรื่อง การเพาะเห็ด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9600" y="1880176"/>
            <a:ext cx="449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รายวิชาที่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ช่องทางการประกอบอาชีพ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   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เพาะเห็ด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9600" y="2936558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รายวิชาที่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 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ความรู้เกี่ยวกับเห็ด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9600" y="3546158"/>
            <a:ext cx="449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รายวิชาที่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3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การเตรียมโรงเรือนเห็ดเพื่อ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      การจำหน่าย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452634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รายวิชาที่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การเพาะเห็ด การดูแลและ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      การเก็บดอกเห็ด เพื่อการ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      จำหน่าย 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วงเล็บปีกกาขวา 14"/>
          <p:cNvSpPr/>
          <p:nvPr/>
        </p:nvSpPr>
        <p:spPr>
          <a:xfrm>
            <a:off x="3505200" y="1905000"/>
            <a:ext cx="533400" cy="3886200"/>
          </a:xfrm>
          <a:prstGeom prst="rightBrac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47244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มาตรฐานสาระ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</a:t>
            </a:r>
            <a:endParaRPr lang="en-US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410200"/>
            <a:ext cx="472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3.2 มีความรู้ความเข้าใจ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และทักษะในงานอาชีพที่ตัดสินใจเลือก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7" name="รูปห้าเหลี่ยม 6"/>
          <p:cNvSpPr/>
          <p:nvPr/>
        </p:nvSpPr>
        <p:spPr>
          <a:xfrm>
            <a:off x="0" y="1752600"/>
            <a:ext cx="2590800" cy="28956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" y="281047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กิจกรรม </a:t>
            </a:r>
            <a:r>
              <a:rPr lang="en-US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4600" y="152400"/>
            <a:ext cx="6477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แบ่งกลุ่มย่อย 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ส่งตัวแทนกลุ่มมาเลือก กรณีศึกษา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3.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สมาชิกภายในกลุ่มช่วยกันวิเคราะห์ข้อมูลจาก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กรณีศึกษา   พร้อมจัดทำรายละเอียดต่อไปนี้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 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จากข้อมูลกรณีศึกษา  </a:t>
            </a:r>
            <a:b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โปรแกรมการเรียนรู้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ชื่ออะไร 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2.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โปรแกรมการเรียนรู้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อยู่ในสาระใด มาตรฐานระดับใด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	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3.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โปรแกรมการเรียนรู้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มีวัตถุประสงค์เพื่ออะไร 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4.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โปรแกรมการเรียนรู้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มีโครงร่างเนื้อหา (รายวิชา) อะไรบ้าง</a:t>
            </a:r>
            <a:endParaRPr lang="en-US" sz="36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pic>
        <p:nvPicPr>
          <p:cNvPr id="13" name="รูปภาพ 1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762000"/>
            <a:ext cx="6567518" cy="49193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1905000"/>
            <a:ext cx="807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การจัดทำรายละเอียด</a:t>
            </a:r>
            <a:br>
              <a:rPr lang="th-TH" sz="6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6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โปรแกรมการเรียนรู้</a:t>
            </a:r>
            <a:endParaRPr lang="en-US" sz="66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6" name="รูปห้าเหลี่ยม 25"/>
          <p:cNvSpPr/>
          <p:nvPr/>
        </p:nvSpPr>
        <p:spPr>
          <a:xfrm>
            <a:off x="5562600" y="990600"/>
            <a:ext cx="2971800" cy="1295400"/>
          </a:xfrm>
          <a:prstGeom prst="homePlate">
            <a:avLst/>
          </a:prstGeom>
          <a:solidFill>
            <a:srgbClr val="99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867400" y="1295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องค์ความรู้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รูปห้าเหลี่ยม 16"/>
          <p:cNvSpPr/>
          <p:nvPr/>
        </p:nvSpPr>
        <p:spPr>
          <a:xfrm>
            <a:off x="3276600" y="990600"/>
            <a:ext cx="3276600" cy="1295400"/>
          </a:xfrm>
          <a:prstGeom prst="homePlat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81400" y="1066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รวบรวม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องค์ความรู้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5" name="รูปห้าเหลี่ยม 14"/>
          <p:cNvSpPr/>
          <p:nvPr/>
        </p:nvSpPr>
        <p:spPr>
          <a:xfrm>
            <a:off x="1752600" y="990600"/>
            <a:ext cx="2743200" cy="12954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76400" y="106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ถอด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องค์ความรู้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3" name="รูปห้าเหลี่ยม 12"/>
          <p:cNvSpPr/>
          <p:nvPr/>
        </p:nvSpPr>
        <p:spPr>
          <a:xfrm>
            <a:off x="0" y="990600"/>
            <a:ext cx="2438400" cy="1295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6200" y="1295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วิเคราะห์ผู้เรียน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รูปห้าเหลี่ยม 20"/>
          <p:cNvSpPr/>
          <p:nvPr/>
        </p:nvSpPr>
        <p:spPr>
          <a:xfrm rot="5400000">
            <a:off x="0" y="2971800"/>
            <a:ext cx="2514600" cy="12954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ชื่อเรื่อง 5"/>
          <p:cNvSpPr txBox="1">
            <a:spLocks/>
          </p:cNvSpPr>
          <p:nvPr/>
        </p:nvSpPr>
        <p:spPr>
          <a:xfrm>
            <a:off x="838200" y="1905000"/>
            <a:ext cx="76962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300" b="1" dirty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</a:t>
            </a: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</a:t>
            </a:r>
            <a:r>
              <a:rPr lang="en-US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1.</a:t>
            </a: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ช่องทางการประกอบอาชีพเพาะเห็ด</a:t>
            </a:r>
            <a:b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2.</a:t>
            </a: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ความรู้เกี่ยวกับเห็ด</a:t>
            </a:r>
            <a:b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3. </a:t>
            </a: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การเตรียมโรงเรือนเห็ดเพื่อการจำหน่าย</a:t>
            </a:r>
            <a:b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</a:t>
            </a:r>
            <a:r>
              <a:rPr lang="en-US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4.</a:t>
            </a: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การเพาะเห็ด การดูแลและการเก็บดอกเห็ด</a:t>
            </a:r>
            <a:b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s" pitchFamily="18" charset="-34"/>
                <a:ea typeface="+mj-ea"/>
                <a:cs typeface="Angsana News" pitchFamily="18" charset="-34"/>
              </a:rPr>
              <a:t>                                          เพื่อการจำหน่าย  </a:t>
            </a:r>
            <a:endParaRPr kumimoji="0" lang="en-US" sz="33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  <p:sp>
        <p:nvSpPr>
          <p:cNvPr id="23" name="รูปห้าเหลี่ยม 22"/>
          <p:cNvSpPr/>
          <p:nvPr/>
        </p:nvSpPr>
        <p:spPr>
          <a:xfrm>
            <a:off x="5638800" y="4876800"/>
            <a:ext cx="3276600" cy="1295400"/>
          </a:xfrm>
          <a:prstGeom prst="homePlate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86400" y="4953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ตัวชี้วัดระดับพฤติกรรม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5" name="รูปห้าเหลี่ยม 24"/>
          <p:cNvSpPr/>
          <p:nvPr/>
        </p:nvSpPr>
        <p:spPr>
          <a:xfrm>
            <a:off x="3276600" y="4876800"/>
            <a:ext cx="3276600" cy="1295400"/>
          </a:xfrm>
          <a:prstGeom prst="homePlate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581400" y="49530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หัวเรื่อง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เนื้อหา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8" name="รูปห้าเหลี่ยม 27"/>
          <p:cNvSpPr/>
          <p:nvPr/>
        </p:nvSpPr>
        <p:spPr>
          <a:xfrm>
            <a:off x="1752600" y="4876800"/>
            <a:ext cx="2743200" cy="1295400"/>
          </a:xfrm>
          <a:prstGeom prst="homePlate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600200" y="497187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รายวิชา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31" name="รูปห้าเหลี่ยม 30"/>
          <p:cNvSpPr/>
          <p:nvPr/>
        </p:nvSpPr>
        <p:spPr>
          <a:xfrm>
            <a:off x="0" y="4876800"/>
            <a:ext cx="2438400" cy="1295400"/>
          </a:xfrm>
          <a:prstGeom prst="homePlat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-381000" y="49530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โปรแกรมการเรียนรู้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/>
      <p:bldP spid="17" grpId="0" animBg="1"/>
      <p:bldP spid="18" grpId="0"/>
      <p:bldP spid="15" grpId="0" animBg="1"/>
      <p:bldP spid="16" grpId="0"/>
      <p:bldP spid="13" grpId="0" animBg="1"/>
      <p:bldP spid="14" grpId="0"/>
      <p:bldP spid="21" grpId="0" animBg="1"/>
      <p:bldP spid="23" grpId="0" animBg="1"/>
      <p:bldP spid="24" grpId="0"/>
      <p:bldP spid="25" grpId="0" animBg="1"/>
      <p:bldP spid="27" grpId="0"/>
      <p:bldP spid="28" grpId="0" animBg="1"/>
      <p:bldP spid="30" grpId="0"/>
      <p:bldP spid="31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572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73559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การปรับปรุงหลักสูตร </a:t>
            </a:r>
            <a:r>
              <a:rPr lang="th-TH" sz="4400" b="1" dirty="0" err="1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กศน.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51</a:t>
            </a:r>
            <a:endParaRPr lang="en-US" sz="4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1143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ปรับปรุง เพื่อให้สอดคล้องกับสภาพทางสังคมที่เปลี่ยนแปลงไป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" name="แผนผังลําดับงาน: การตัดสินใจ 13"/>
          <p:cNvSpPr/>
          <p:nvPr/>
        </p:nvSpPr>
        <p:spPr>
          <a:xfrm>
            <a:off x="457200" y="1295400"/>
            <a:ext cx="609600" cy="304800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04800" y="1868269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การจัดการศึกษาที่ผ่านมา บางส่วนยังไม่สอดคล้องกับบริบท   </a:t>
            </a:r>
            <a:b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และความต้องการของผู้เรียน และชุมชนอย่างชัดเจน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sp>
        <p:nvSpPr>
          <p:cNvPr id="16" name="แผนผังลําดับงาน: การตัดสินใจ 15"/>
          <p:cNvSpPr/>
          <p:nvPr/>
        </p:nvSpPr>
        <p:spPr>
          <a:xfrm>
            <a:off x="457200" y="2057400"/>
            <a:ext cx="609600" cy="304800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3066871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ต้องการส่งเสริมการจัดการเรียนรู้ โดยใช้ข้อมูลบริบทชุมชน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      และทุนทางสังคมเป็นฐาน ในการจัดกระบวนการเรียนรู้ให้แก่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      กลุ่มเป้าหมาย</a:t>
            </a:r>
          </a:p>
        </p:txBody>
      </p:sp>
      <p:sp>
        <p:nvSpPr>
          <p:cNvPr id="18" name="แผนผังลําดับงาน: การตัดสินใจ 17"/>
          <p:cNvSpPr/>
          <p:nvPr/>
        </p:nvSpPr>
        <p:spPr>
          <a:xfrm>
            <a:off x="457200" y="3200400"/>
            <a:ext cx="609600" cy="304800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800" y="4570274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ต้องการแก้ไขปัญหาทางสังคม เช่น การใช้พลังงาน การเป็นหนี้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      เป็นต้น ด้วยการให้การศึกษา และการจัดการเรียนรู้ เพื่อนำไป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      ปรับใช้ในวิถีการดำเนินชีวิต</a:t>
            </a:r>
          </a:p>
        </p:txBody>
      </p:sp>
      <p:sp>
        <p:nvSpPr>
          <p:cNvPr id="20" name="แผนผังลําดับงาน: การตัดสินใจ 19"/>
          <p:cNvSpPr/>
          <p:nvPr/>
        </p:nvSpPr>
        <p:spPr>
          <a:xfrm>
            <a:off x="457200" y="4800600"/>
            <a:ext cx="609600" cy="304800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6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.</a:t>
            </a:r>
            <a:r>
              <a:rPr lang="en-US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กำหนดโปรแกรมการเรียนรู้รายบุคคล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38" name="รูปห้าเหลี่ยม 37"/>
          <p:cNvSpPr/>
          <p:nvPr/>
        </p:nvSpPr>
        <p:spPr>
          <a:xfrm>
            <a:off x="5638800" y="990600"/>
            <a:ext cx="3276600" cy="1295400"/>
          </a:xfrm>
          <a:prstGeom prst="homePlate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486400" y="1066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ตัวชี้วัดระดับพฤติกรรม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40" name="รูปห้าเหลี่ยม 39"/>
          <p:cNvSpPr/>
          <p:nvPr/>
        </p:nvSpPr>
        <p:spPr>
          <a:xfrm>
            <a:off x="3276600" y="990600"/>
            <a:ext cx="3276600" cy="1295400"/>
          </a:xfrm>
          <a:prstGeom prst="homePlate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581400" y="1066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หัวเรื่อง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เนื้อหา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42" name="รูปห้าเหลี่ยม 41"/>
          <p:cNvSpPr/>
          <p:nvPr/>
        </p:nvSpPr>
        <p:spPr>
          <a:xfrm>
            <a:off x="1752600" y="990600"/>
            <a:ext cx="2743200" cy="1295400"/>
          </a:xfrm>
          <a:prstGeom prst="homePlate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600200" y="108567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รายวิชา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44" name="รูปห้าเหลี่ยม 43"/>
          <p:cNvSpPr/>
          <p:nvPr/>
        </p:nvSpPr>
        <p:spPr>
          <a:xfrm>
            <a:off x="0" y="990600"/>
            <a:ext cx="2438400" cy="1295400"/>
          </a:xfrm>
          <a:prstGeom prst="homePlat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-381000" y="106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โปรแกรมการเรียนรู้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2514600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การกำหนดจำนวนชั่วโมงและหน่วย</a:t>
            </a:r>
            <a:r>
              <a:rPr lang="th-TH" sz="44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endParaRPr lang="en-US" sz="44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3200400"/>
            <a:ext cx="8153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ให้พิจารณาจำนวนชั่วโมงทั้งทฤษฎีและปฏิบัติรวมกัน </a:t>
            </a:r>
            <a:r>
              <a:rPr lang="en-US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40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ชั่วโมง เท่ากับ </a:t>
            </a:r>
            <a:r>
              <a:rPr lang="en-US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หน่วย</a:t>
            </a:r>
            <a:r>
              <a:rPr lang="th-TH" sz="44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endParaRPr lang="en-US" sz="54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5021759"/>
            <a:ext cx="792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 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จะรู้ได้อย่างไรว่า ผลการเรียนบรรลุตามตัวชี้วัด </a:t>
            </a:r>
            <a:r>
              <a:rPr lang="en-US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?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ต้องทำการประเมินผล</a:t>
            </a:r>
            <a:endParaRPr lang="en-US" sz="4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23" grpId="0"/>
      <p:bldP spid="24" grpId="0"/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1905000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การประเมินผล</a:t>
            </a:r>
            <a:endParaRPr lang="en-US" sz="66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762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การวัดและประเมินผล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90" t="21369" r="2438" b="12277"/>
          <a:stretch/>
        </p:blipFill>
        <p:spPr bwMode="auto">
          <a:xfrm>
            <a:off x="5054" y="1124744"/>
            <a:ext cx="913894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8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990600"/>
            <a:ext cx="8534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  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การประเมินผล </a:t>
            </a: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กระบวนการเก็บข้อมูล ตีความ บันทึกและใช้ข้อมูลจากการทำกิจกรรมของผู้เรียนว่า     ผู้เรียนรู้อะไร เข้าใจอะไรบ้าง   (ประเมินผลสัมฤทธิ์)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38400" y="3808274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ต้องการแก้ไขปัญหาทางสังคม  ด้วยการให้ 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การศึกษา และการจัดการเรียนรู้ เพื่อการนำไป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ปรับใช้ในวิถีการดำเนินชีวิต</a:t>
            </a:r>
          </a:p>
        </p:txBody>
      </p:sp>
      <p:sp>
        <p:nvSpPr>
          <p:cNvPr id="13" name="รูปห้าเหลี่ยม 12"/>
          <p:cNvSpPr/>
          <p:nvPr/>
        </p:nvSpPr>
        <p:spPr>
          <a:xfrm>
            <a:off x="0" y="3276600"/>
            <a:ext cx="2590800" cy="28956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3429000"/>
            <a:ext cx="2438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เหตุของ</a:t>
            </a:r>
            <a:b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การปรับปรุงหลักสูตร </a:t>
            </a:r>
            <a:b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กศน.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51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607874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s" pitchFamily="18" charset="-34"/>
                <a:cs typeface="Angsana News" pitchFamily="18" charset="-34"/>
              </a:rPr>
              <a:t>          </a:t>
            </a: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ต้องการแก้ไขปัญหาทางสังคม  ด้วยการให้ 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การศึกษา และการจัดการเรียนรู้ เพื่อการนำไป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ปรับใช้ในวิถีการดำเนินชีวิต</a:t>
            </a:r>
          </a:p>
        </p:txBody>
      </p:sp>
      <p:sp>
        <p:nvSpPr>
          <p:cNvPr id="13" name="รูปห้าเหลี่ยม 12"/>
          <p:cNvSpPr/>
          <p:nvPr/>
        </p:nvSpPr>
        <p:spPr>
          <a:xfrm>
            <a:off x="0" y="76200"/>
            <a:ext cx="2590800" cy="28956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228600"/>
            <a:ext cx="2438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เหตุของ</a:t>
            </a:r>
            <a:b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การปรับปรุงหลักสูตร </a:t>
            </a:r>
            <a:b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กศน.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51</a:t>
            </a:r>
            <a:endParaRPr lang="en-US" sz="40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รูปห้าเหลี่ยม 11"/>
          <p:cNvSpPr/>
          <p:nvPr/>
        </p:nvSpPr>
        <p:spPr>
          <a:xfrm rot="5400000">
            <a:off x="3733800" y="1905000"/>
            <a:ext cx="1447800" cy="25146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1676400" y="3962400"/>
            <a:ext cx="5715000" cy="19812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286000" y="4327525"/>
            <a:ext cx="461216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4400" b="1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การประเมินผลตามสภาพจริง</a:t>
            </a:r>
          </a:p>
          <a:p>
            <a:r>
              <a:rPr lang="en-US" sz="4400" b="1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    (Authentic  Assessment)</a:t>
            </a:r>
            <a:endParaRPr lang="th-TH" sz="44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377825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334393"/>
            <a:ext cx="8534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กระบวนการสังเกต บันทึก และรวบรวมข้อมูลจากผลงานหรือกิจกรรมที่ผู้เรียนทำ       เพื่อตัดสินความสามารถที่แท้จริงของผู้เรียน โดยใช้ข้อมูล  3 ด้าน  ได้แก่</a:t>
            </a: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        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Performance of  Learning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(บุคลิกภาพ)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2. </a:t>
            </a: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Process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of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Learning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(กระบวนการ)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 3. </a:t>
            </a: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Product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of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Learning</a:t>
            </a:r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(ผลผลิต)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143000"/>
            <a:ext cx="8839200" cy="6961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3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หลักการ </a:t>
            </a:r>
            <a:r>
              <a:rPr lang="en-US" sz="33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3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เป็นการประเมินความก้าวหน้าในการเรียนรู้ และการแสดงออกของผู้เรียน </a:t>
            </a:r>
            <a:b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2.</a:t>
            </a: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เน้นพัฒนาการทางการเรียนรู้ของผู้เรียนที่มีความแตกต่างกัน</a:t>
            </a:r>
            <a:b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3.</a:t>
            </a: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หลักสูตรและการประเมินตามสภาพจริง ต้องมีความสอดคล้องกัน  ตามบริบท วัฒนธรรม ที่ผู้เรียนอาศัยอยู่ และต้องเรียนรู้บนพื้นฐานสถานการณ์จริง </a:t>
            </a:r>
            <a:b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4. </a:t>
            </a: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ตอบสนองการเรียนรู้และความสามารถในการสร้างองค์ความรู้ของผู้เรียน</a:t>
            </a:r>
            <a: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5.</a:t>
            </a:r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เปิดโอกาสให้เกิดความร่วมมือระหว่างครู  ผู้ที่เกี่ยวข้อง และ ผู้เรียน</a:t>
            </a:r>
          </a:p>
          <a:p>
            <a:r>
              <a:rPr lang="th-TH" sz="33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ในการพัฒนาการเรียนรู้ และให้ผู้เรียนประเมินตนเอง</a:t>
            </a:r>
          </a:p>
          <a:p>
            <a:pPr>
              <a:lnSpc>
                <a:spcPct val="90000"/>
              </a:lnSpc>
            </a:pP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marL="190500" lvl="1"/>
            <a:endParaRPr lang="th-TH" sz="4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Arial" pitchFamily="34" charset="0"/>
              <a:buNone/>
              <a:defRPr/>
            </a:pPr>
            <a:endParaRPr lang="th-TH" sz="40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066800"/>
            <a:ext cx="88392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ลักษณะ </a:t>
            </a: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การประเมินอย่างเป็นทางการ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เป็นการประเมินด้วยข้อสอบมาตรฐานที่สร้างขึ้นและผ่านการทดลองใช้จนเป็นที่เชื่อถือได้</a:t>
            </a: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2.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การประเมินอย่างไม่เป็นทางการ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เป็นการประเมินที่เน้นตามสภาพความเป็นจริงของผู้เรียน        โดยเน้นการประเมิน 4 ด้านคือ</a:t>
            </a:r>
          </a:p>
          <a:p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บุคลิกภาพ (</a:t>
            </a:r>
            <a:r>
              <a:rPr lang="th-TH" sz="36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Performance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ความรู้  ความคิด  การปฏิบัติ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กระบวนการ (</a:t>
            </a:r>
            <a:r>
              <a:rPr lang="th-TH" sz="36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Process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วิธีการเรียนรู้  ทักษะ  กระบวนการเรียนรู้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ผลผลิต (</a:t>
            </a:r>
            <a:r>
              <a:rPr lang="th-TH" sz="36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Products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 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ชิ้นงาน  ผลงาน  องค์ประกอบของชิ้นงาน 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                             ทักษะที่ใช้ในการทำงาน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แฟ้มสะสมงาน (</a:t>
            </a:r>
            <a:r>
              <a:rPr lang="th-TH" sz="36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Po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r</a:t>
            </a:r>
            <a:r>
              <a:rPr lang="th-TH" sz="36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tfolio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marL="190500" lvl="1"/>
            <a:endParaRPr lang="th-TH" sz="4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Arial" pitchFamily="34" charset="0"/>
              <a:buNone/>
              <a:defRPr/>
            </a:pPr>
            <a:endParaRPr lang="th-TH" sz="40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204853"/>
            <a:ext cx="88392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วิธีการ </a:t>
            </a:r>
            <a:r>
              <a:rPr lang="en-US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ประเมินตามตัวชี้วัดตามที่ได้กำหนดไว้  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แบบค่อยเป็นค่อยไป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โดยต้องกำหนดขอบเขตที่จะทำการประเมินให้ชัดเจน    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ด้วยการใช้เทคนิค วิธีการประเมินที่หลากหลาย   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มีการจัดเก็บข้อมูลผลการ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ประเมิน และประมวลผล  ตามเกณฑ์ที่กำหนด 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พร้อมจัดทำบันทึกและรายงานผลการประเมิน</a:t>
            </a:r>
          </a:p>
          <a:p>
            <a:r>
              <a:rPr lang="th-TH" sz="3600" b="1" dirty="0" smtClean="0">
                <a:solidFill>
                  <a:schemeClr val="bg1"/>
                </a:solidFill>
                <a:latin typeface="CordiaUPC" pitchFamily="34" charset="-34"/>
                <a:cs typeface="Cordia New" pitchFamily="34" charset="-34"/>
              </a:rPr>
              <a:t> </a:t>
            </a:r>
            <a:endParaRPr lang="th-TH" sz="3600" dirty="0" smtClean="0">
              <a:solidFill>
                <a:schemeClr val="bg1"/>
              </a:solidFill>
              <a:latin typeface="CordiaUPC" pitchFamily="34" charset="-34"/>
              <a:cs typeface="Cordia New" pitchFamily="34" charset="-34"/>
            </a:endParaRPr>
          </a:p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marL="190500" lvl="1"/>
            <a:endParaRPr lang="th-TH" sz="4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Arial" pitchFamily="34" charset="0"/>
              <a:buNone/>
              <a:defRPr/>
            </a:pPr>
            <a:endParaRPr lang="th-TH" sz="40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204853"/>
            <a:ext cx="8839200" cy="1074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เครื่องมือที่ใช้ประเมิน  </a:t>
            </a:r>
            <a:r>
              <a:rPr lang="en-US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ควรมีและใช้อย่างหลากหลาย เช่น</a:t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-  แบบสังเกต</a:t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-  แบบสัมภาษณ์</a:t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-  แบบบันทึก</a:t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-  แบบบันทึกความรู้สึก และความคิดเห็น</a:t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-  การรายงานตนเอง</a:t>
            </a: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- แบบทดสอบความสามารถที่แท้จริง</a:t>
            </a:r>
            <a:b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ฯลฯ</a:t>
            </a:r>
          </a:p>
          <a:p>
            <a:pPr>
              <a:defRPr/>
            </a:pPr>
            <a:endParaRPr lang="th-TH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>
              <a:defRPr/>
            </a:pP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	</a:t>
            </a:r>
            <a:endParaRPr lang="th-TH" sz="4400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4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 smtClean="0">
                <a:solidFill>
                  <a:schemeClr val="bg1"/>
                </a:solidFill>
                <a:latin typeface="CordiaUPC" pitchFamily="34" charset="-34"/>
                <a:cs typeface="Cordia New" pitchFamily="34" charset="-34"/>
              </a:rPr>
              <a:t> </a:t>
            </a:r>
            <a:endParaRPr lang="th-TH" sz="3600" dirty="0" smtClean="0">
              <a:solidFill>
                <a:schemeClr val="bg1"/>
              </a:solidFill>
              <a:latin typeface="CordiaUPC" pitchFamily="34" charset="-34"/>
              <a:cs typeface="Cordia New" pitchFamily="34" charset="-34"/>
            </a:endParaRPr>
          </a:p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marL="190500" lvl="1"/>
            <a:endParaRPr lang="th-TH" sz="4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Arial" pitchFamily="34" charset="0"/>
              <a:buNone/>
              <a:defRPr/>
            </a:pPr>
            <a:endParaRPr lang="th-TH" sz="40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ประถม</a:t>
            </a:r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572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449759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หลักสูตร </a:t>
            </a:r>
            <a:r>
              <a:rPr lang="th-TH" sz="4400" b="1" dirty="0" err="1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กศน.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51</a:t>
            </a:r>
            <a:endParaRPr lang="en-US" sz="4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graphicFrame>
        <p:nvGraphicFramePr>
          <p:cNvPr id="21" name="ตาราง 20"/>
          <p:cNvGraphicFramePr>
            <a:graphicFrameLocks noGrp="1"/>
          </p:cNvGraphicFramePr>
          <p:nvPr/>
        </p:nvGraphicFramePr>
        <p:xfrm>
          <a:off x="381000" y="1478280"/>
          <a:ext cx="84582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ระดับ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หน่วย</a:t>
                      </a:r>
                      <a:r>
                        <a:rPr lang="th-TH" sz="3600" dirty="0" err="1" smtClean="0">
                          <a:latin typeface="Angsana News" pitchFamily="18" charset="-34"/>
                          <a:cs typeface="Angsana News" pitchFamily="18" charset="-34"/>
                        </a:rPr>
                        <a:t>กิตรวม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บังคับ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เลือก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ประถม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48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36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12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ม.ต้น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56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40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16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ม.ปลาย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76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44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32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990600"/>
            <a:ext cx="8839200" cy="1166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หลักฐานที่ใช้ประกอบการประเมิน   </a:t>
            </a: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เช่น</a:t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- บันทึก รายงาน และผลงานการศึกษาค้นคว้า	</a:t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- โครงงาน  </a:t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- สิ่งประดิษฐ์ / ผลผลิต / ผลการดำเนินงาน </a:t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- ร่องรอยการเรียนรู้  เช่น </a:t>
            </a:r>
            <a:r>
              <a:rPr lang="en-US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Concept map Mind Map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บันทึกการดำเนินงานตามกระบวนการ จนกระทั่ง</a:t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ได้สิ่งประดิษฐ์ / ผลผลิต / ผลการดำเนินงาน </a:t>
            </a:r>
            <a:r>
              <a:rPr lang="th-TH" sz="1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1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1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                     </a:t>
            </a:r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- แฟ้มสะสมงาน </a:t>
            </a: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ฯลฯ</a:t>
            </a:r>
            <a:endParaRPr lang="th-TH" sz="4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6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	 </a:t>
            </a: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endParaRPr lang="th-TH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>
              <a:defRPr/>
            </a:pPr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	</a:t>
            </a:r>
            <a:endParaRPr lang="th-TH" sz="4400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4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 smtClean="0">
                <a:solidFill>
                  <a:schemeClr val="bg1"/>
                </a:solidFill>
                <a:latin typeface="CordiaUPC" pitchFamily="34" charset="-34"/>
                <a:cs typeface="Cordia New" pitchFamily="34" charset="-34"/>
              </a:rPr>
              <a:t> </a:t>
            </a:r>
            <a:endParaRPr lang="th-TH" sz="3600" dirty="0" smtClean="0">
              <a:solidFill>
                <a:schemeClr val="bg1"/>
              </a:solidFill>
              <a:latin typeface="CordiaUPC" pitchFamily="34" charset="-34"/>
              <a:cs typeface="Cordia New" pitchFamily="34" charset="-34"/>
            </a:endParaRPr>
          </a:p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36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marL="190500" lvl="1"/>
            <a:endParaRPr lang="th-TH" sz="4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Arial" pitchFamily="34" charset="0"/>
              <a:buNone/>
              <a:defRPr/>
            </a:pPr>
            <a:endParaRPr lang="th-TH" sz="40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1" name="ชื่อเรื่อง 5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93775"/>
          </a:xfrm>
        </p:spPr>
        <p:txBody>
          <a:bodyPr>
            <a:normAutofit/>
          </a:bodyPr>
          <a:lstStyle/>
          <a:p>
            <a:pPr lvl="0"/>
            <a:r>
              <a:rPr lang="th-TH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การประเมินผลตามสภาพจริง</a:t>
            </a:r>
            <a:endParaRPr lang="en-US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1204853"/>
            <a:ext cx="8839200" cy="1234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ผู้ประเมิน  ควรประกอบด้วย </a:t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1. ผู้เรียนประเมินตนเอง</a:t>
            </a:r>
          </a:p>
          <a:p>
            <a:r>
              <a:rPr lang="th-TH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       </a:t>
            </a: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2. เพื่อนหรือกลุ่มเพื่อน (ถ้ามี)</a:t>
            </a:r>
            <a:b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  3. ครู</a:t>
            </a:r>
          </a:p>
          <a:p>
            <a:r>
              <a:rPr lang="th-TH" sz="4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    4. ผู้ปกครอง และ/หรือ ผู้เกี่ยวข้อง</a:t>
            </a:r>
          </a:p>
          <a:p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endParaRPr lang="th-TH" sz="4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6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	 </a:t>
            </a: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endParaRPr lang="th-TH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>
              <a:defRPr/>
            </a:pPr>
            <a:r>
              <a:rPr lang="th-TH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gsana New" pitchFamily="18" charset="-34"/>
                <a:cs typeface="Angsana New" pitchFamily="18" charset="-34"/>
              </a:rPr>
              <a:t>  	</a:t>
            </a:r>
            <a:endParaRPr lang="th-TH" sz="4400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4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th-TH" sz="3600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endParaRPr lang="th-TH" sz="36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pPr marL="190500" lvl="1"/>
            <a:endParaRPr lang="th-TH" sz="4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buFont typeface="Arial" pitchFamily="34" charset="0"/>
              <a:buNone/>
              <a:defRPr/>
            </a:pPr>
            <a:endParaRPr lang="th-TH" sz="40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762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การวัดและประเมินผล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รูปห้าเหลี่ยม 6"/>
          <p:cNvSpPr/>
          <p:nvPr/>
        </p:nvSpPr>
        <p:spPr>
          <a:xfrm>
            <a:off x="0" y="1752600"/>
            <a:ext cx="3429000" cy="28956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2590800"/>
            <a:ext cx="426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รายวิชาเลือกเสรี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(โปรแกรมการเรียนรู้)</a:t>
            </a:r>
            <a:endParaRPr lang="en-US" sz="32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106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รายวิชา ที่มีเนื้อหาทางการเรียนรู้ทางวิชาการ</a:t>
            </a:r>
            <a:endParaRPr lang="en-US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399294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รายวิชา ที่มีเนื้อหาทางการเรียนรู้และปฏิบัติ</a:t>
            </a:r>
            <a:endParaRPr lang="en-US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5715000" y="762000"/>
            <a:ext cx="3200400" cy="27432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5105400" y="3581400"/>
            <a:ext cx="3810000" cy="2743200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91200" y="890587"/>
            <a:ext cx="3124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200" b="1" dirty="0" smtClean="0">
                <a:latin typeface="Angsana New" pitchFamily="18" charset="-34"/>
                <a:cs typeface="Angsana New" pitchFamily="18" charset="-34"/>
              </a:rPr>
              <a:t>   </a:t>
            </a:r>
            <a: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คะแนนระหว่างภาค </a:t>
            </a:r>
            <a:r>
              <a:rPr lang="en-US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60</a:t>
            </a:r>
            <a: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   สถานศึกษากำหนดวิธีการเก็บคะแนน    มีหลักฐานที่มาของคะแนนเช่น การสอบกลางภาค การ </a:t>
            </a:r>
            <a:r>
              <a:rPr lang="en-US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Quiz </a:t>
            </a:r>
            <a: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แต่ละเนื้อหา เป็นต้น</a:t>
            </a:r>
            <a:b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   </a:t>
            </a:r>
            <a: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คะแนนปลายภาค </a:t>
            </a:r>
            <a:r>
              <a:rPr lang="en-US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40</a:t>
            </a:r>
            <a: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 ใช้วิธีการเข้าทดสอบความรู้ ส่วนกลางจัดทำข้อสอบควบคุมด้วย </a:t>
            </a:r>
            <a:r>
              <a:rPr lang="en-US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Blueprint</a:t>
            </a:r>
            <a:r>
              <a:rPr lang="th-TH" sz="2200" b="1" dirty="0" smtClean="0">
                <a:solidFill>
                  <a:srgbClr val="000066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2200" b="1" dirty="0">
              <a:solidFill>
                <a:srgbClr val="000066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3633787"/>
            <a:ext cx="365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  ไม่สามารถวัดและประเมินผลจากข้อสอบได้  ควร  ทำการวัดและประเมินตามสภาพจริง              ที่เน้นพัฒนาการด้านความรู้ ทักษะ และเจตคติของผู้เรียน </a:t>
            </a:r>
            <a:br>
              <a:rPr lang="th-TH" sz="20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    สามารถจัดทำได้   โดยระหว่างภาค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60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 ให้ผู้เรียนบันทึกผลการเรียนรู้ และปฏิบัติ เป็นรายวัน  เสมือนทำแฟ้มสะสมการเรียนรู้  ส่วน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40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แบ่งเป็น การสรุปองค์ความรู้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20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   และการนำเสนอผลการเรียนรู้ ด้วยวาจา พร้อม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Billboard 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อีก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20</a:t>
            </a:r>
            <a:endParaRPr lang="th-TH" sz="2000" b="1" dirty="0" smtClean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2860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การกำหนดรายวิชาและเนื้อหา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แบบกำหนดรายวิชาและเนื้อหา</a:t>
            </a:r>
            <a:endParaRPr lang="en-US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9906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โปรแกรมการเรียนรู้..................................จำนวน..........หน่วย</a:t>
            </a:r>
            <a:r>
              <a:rPr lang="th-TH" sz="24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ของ................................ ระดับ.............</a:t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วัตถุประสงค์ ................................................................................................................................................</a:t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มาตรฐานการเรียนรู้ระดับ............................................................................................................................</a:t>
            </a:r>
          </a:p>
        </p:txBody>
      </p:sp>
      <p:graphicFrame>
        <p:nvGraphicFramePr>
          <p:cNvPr id="10" name="ตาราง 9"/>
          <p:cNvGraphicFramePr>
            <a:graphicFrameLocks noGrp="1"/>
          </p:cNvGraphicFramePr>
          <p:nvPr/>
        </p:nvGraphicFramePr>
        <p:xfrm>
          <a:off x="304800" y="2362200"/>
          <a:ext cx="85344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  <a:gridCol w="10668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รายวิชา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ตัวชี้วัด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จำนวนชั่วโมง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หัวเรื่อง /เนื้อหา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ตัวชี้วัดระดับพฤติกรรม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การจัดการเรียนรู้</a:t>
                      </a:r>
                      <a:r>
                        <a:rPr lang="th-TH" sz="24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(ชั่วโมง)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  <a:t>การวัดและประเมิน</a:t>
                      </a:r>
                      <a:b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</a:br>
                      <a: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  <a:t>ผล</a:t>
                      </a:r>
                      <a:endParaRPr lang="en-US" sz="24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  <a:t>ทฤษฎี</a:t>
                      </a:r>
                      <a:endParaRPr lang="en-US" sz="24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Angsana New" pitchFamily="18" charset="-34"/>
                          <a:cs typeface="Angsana New" pitchFamily="18" charset="-34"/>
                        </a:rPr>
                        <a:t>ปฏิบัติ</a:t>
                      </a:r>
                      <a:endParaRPr lang="en-US" sz="24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4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1000" y="6172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hlinkClick r:id="rId2" action="ppaction://hlinkfile"/>
              </a:rPr>
              <a:t>@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7" name="รูปห้าเหลี่ยม 6"/>
          <p:cNvSpPr/>
          <p:nvPr/>
        </p:nvSpPr>
        <p:spPr>
          <a:xfrm>
            <a:off x="0" y="1752600"/>
            <a:ext cx="2590800" cy="28956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" y="281047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กิจกรรม </a:t>
            </a:r>
            <a:r>
              <a:rPr lang="en-US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800" y="616089"/>
            <a:ext cx="6477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สมาชิกของกลุ่มย่อย  ร่วมกันกำหนด  ตัวชี้วัดใน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แต่ละรายวิชา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ร่วมกันกำหนดหัวเรื่อง / เนื้อหาในแต่ละรายวิชา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ว่า จะประกอบด้วยหัวเรื่อง / เนื้อหาอะไรบ้าง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3.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ร่วมกันกำหนดตัวชี้วัดระดับพฤติกรรม ในแต่ละ 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หัวเรื่อง / เนื้อหา 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4.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ร่วมกันกำหนดชั่วโมงการเรียนรู้  พร้อมคิดรวม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นำไประบุในช่องจำนวนชั่วโมง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5.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ร่วมกันกำหนดการวัดและประเมินผลในแต่ละ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หัวเรื่อง / เนื้อหา</a:t>
            </a:r>
            <a:endParaRPr lang="en-US" sz="36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pic>
        <p:nvPicPr>
          <p:cNvPr id="13" name="รูปภาพ 1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762000"/>
            <a:ext cx="6567518" cy="49193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1905000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การจัดทำหลักสูตรรายวิชา</a:t>
            </a:r>
            <a:endParaRPr lang="en-US" sz="66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4" name="รูปห้าเหลี่ยม 13"/>
          <p:cNvSpPr/>
          <p:nvPr/>
        </p:nvSpPr>
        <p:spPr>
          <a:xfrm rot="5400000">
            <a:off x="3333750" y="1962150"/>
            <a:ext cx="1562100" cy="12954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33600" y="3387804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หลักสูตรรายวิชา</a:t>
            </a:r>
            <a:endParaRPr lang="en-US" sz="66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6200" y="4495800"/>
            <a:ext cx="922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8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กศน.</a:t>
            </a:r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จังหวัด </a:t>
            </a:r>
            <a:r>
              <a:rPr lang="en-US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ตรวจสอบความเหมาะสมของ</a:t>
            </a:r>
            <a:br>
              <a:rPr lang="th-TH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โปรแกรมการเรียนรู้ หลักสูตรรายวิชา</a:t>
            </a:r>
            <a:br>
              <a:rPr lang="th-TH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และออกรหัสรายวิชา</a:t>
            </a:r>
            <a:endParaRPr lang="en-US" sz="4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รูปห้าเหลี่ยม 16"/>
          <p:cNvSpPr/>
          <p:nvPr/>
        </p:nvSpPr>
        <p:spPr>
          <a:xfrm>
            <a:off x="5638800" y="533400"/>
            <a:ext cx="3276600" cy="1295400"/>
          </a:xfrm>
          <a:prstGeom prst="homePlate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86400" y="6096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ตัวชี้วัดระดับพฤติกรรม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9" name="รูปห้าเหลี่ยม 18"/>
          <p:cNvSpPr/>
          <p:nvPr/>
        </p:nvSpPr>
        <p:spPr>
          <a:xfrm>
            <a:off x="3276600" y="533400"/>
            <a:ext cx="3276600" cy="1295400"/>
          </a:xfrm>
          <a:prstGeom prst="homePlate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581400" y="6096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หัวเรื่อง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เนื้อหา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1" name="รูปห้าเหลี่ยม 20"/>
          <p:cNvSpPr/>
          <p:nvPr/>
        </p:nvSpPr>
        <p:spPr>
          <a:xfrm>
            <a:off x="1752600" y="533400"/>
            <a:ext cx="2743200" cy="1295400"/>
          </a:xfrm>
          <a:prstGeom prst="homePlate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600200" y="628471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รายวิชา / </a:t>
            </a:r>
            <a:b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ตัวชี้วัด 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23" name="รูปห้าเหลี่ยม 22"/>
          <p:cNvSpPr/>
          <p:nvPr/>
        </p:nvSpPr>
        <p:spPr>
          <a:xfrm>
            <a:off x="0" y="533400"/>
            <a:ext cx="2438400" cy="1295400"/>
          </a:xfrm>
          <a:prstGeom prst="homePlate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381000" y="6096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โปรแกรมการเรียนรู้</a:t>
            </a:r>
            <a:endParaRPr lang="en-US" sz="36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762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หลักสูตรรายวิชา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7800" y="9906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ส่วนที่ </a:t>
            </a:r>
            <a:r>
              <a:rPr lang="en-US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การเขียนคำอธิบายรายวิชา</a:t>
            </a:r>
            <a:endParaRPr lang="en-US" sz="24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1447800"/>
            <a:ext cx="8458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คำอธิบายรายวิชา 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......ระบุรหัสรายวิชา........  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เรื่อง 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..........ระบุชื่อเรื่องของรายวิชา................ 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สาระ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.......ระบุสาระ............... 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จำนวน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......ระบุจำนวนหน่วย</a:t>
            </a:r>
            <a:r>
              <a:rPr lang="th-TH" sz="24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.........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หน่วย</a:t>
            </a:r>
            <a:r>
              <a:rPr lang="th-TH" sz="24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(......ระบุจำนวนชั่วโมง......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ชั่วโมง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ระดับ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......ระบุระดับการศึกษา......... </a:t>
            </a:r>
          </a:p>
          <a:p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มาตรฐานการเรียนรู้ระดับ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	................ระบุ มาตรฐานการเรียนรู้ระดับตามสาระที่เกี่ยวข้อง...............................................</a:t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ศึกษาและฝึกทักษะเกี่ยวกับเรื่องต่อไปนี้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	.....ระบุเนื้อหาที่ต้องศึกษา เรียนรู้ และฝึกทักษะ ของแต่ละรายวิชา พร้อมกรอบของเนื้อหา...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 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การจัดประสบการณ์การเรียนรู้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	.......ระบุ วิธีการจัดประสบการณ์การเรียนรู้ว่า ในรายวิชานี้ มีวิธีการจัดประสบการณ์การเรียนรู้อย่างไรบ้าง .....................................................................................................................................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 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การวัดและประเมินผล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	.......ระบุ วิธีการวัดและประเมินผลการเรียนรู้ว่า ในรายวิชานี้ มีวิธีการวัดและประเมินผลอย่างไรบ้าง ............................................................................   </a:t>
            </a:r>
            <a:r>
              <a:rPr lang="en-US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@</a:t>
            </a:r>
            <a:endParaRPr lang="en-US" sz="24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762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หลักสูตรรายวิชา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7800" y="9906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ส่วนที่ </a:t>
            </a:r>
            <a:r>
              <a:rPr lang="en-US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การเขียนรายละเอียดคำอธิบายรายวิชา</a:t>
            </a:r>
            <a:endParaRPr lang="en-US" sz="2400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14478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คำอธิบายรายวิชา 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......ระบุรหัสรายวิชา........  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เรื่อง 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..........ระบุชื่อเรื่องของรายวิชา................ 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สาระ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.......ระบุสาระ............... 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จำนวน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......ระบุจำนวนหน่วย</a:t>
            </a:r>
            <a:r>
              <a:rPr lang="th-TH" sz="2400" b="1" dirty="0" err="1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.........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หน่วย</a:t>
            </a:r>
            <a:r>
              <a:rPr lang="th-TH" sz="2400" b="1" dirty="0" err="1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กิต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(......ระบุจำนวนชั่วโมง......</a:t>
            </a:r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ชั่วโมง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en-US" sz="2400" b="1" dirty="0" smtClean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ระดับ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......ระบุระดับการศึกษา......... </a:t>
            </a:r>
          </a:p>
          <a:p>
            <a:r>
              <a:rPr lang="th-TH" sz="2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มาตรฐานการเรียนรู้ระดับ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	................ระบุ มาตรฐานการเรียนรู้ระดับตามสาระที่เกี่ยวข้อง...............................................</a:t>
            </a:r>
            <a:endParaRPr lang="en-US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81000" y="3947160"/>
          <a:ext cx="8534400" cy="230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1828800"/>
                <a:gridCol w="2057400"/>
                <a:gridCol w="2407920"/>
                <a:gridCol w="17068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ที่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หัวเรื่อง  / เนื้อหา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ตัวชี้วัดระดับพฤติกรรม</a:t>
                      </a:r>
                      <a:endParaRPr lang="en-US" sz="2400" dirty="0" smtClean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การจัดประสบการณ์</a:t>
                      </a:r>
                      <a:b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</a:br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การเรียนรู้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Angsana New" pitchFamily="18" charset="-34"/>
                          <a:cs typeface="Angsana New" pitchFamily="18" charset="-34"/>
                        </a:rPr>
                        <a:t>จำนวนชั่วโมง</a:t>
                      </a:r>
                      <a:endParaRPr lang="en-US" sz="2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" action="ppaction://hlinkfile"/>
                        </a:rPr>
                        <a:t>@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572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28600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หลักสูตร </a:t>
            </a:r>
            <a:r>
              <a:rPr lang="th-TH" sz="4400" b="1" dirty="0" err="1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กศน.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51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(ปรับปรุง </a:t>
            </a:r>
            <a:r>
              <a:rPr lang="en-US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59</a:t>
            </a:r>
            <a:r>
              <a:rPr lang="th-TH" sz="4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)</a:t>
            </a:r>
            <a:endParaRPr lang="en-US" sz="4400" b="1" dirty="0" smtClean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graphicFrame>
        <p:nvGraphicFramePr>
          <p:cNvPr id="22" name="ตาราง 21"/>
          <p:cNvGraphicFramePr>
            <a:graphicFrameLocks noGrp="1"/>
          </p:cNvGraphicFramePr>
          <p:nvPr/>
        </p:nvGraphicFramePr>
        <p:xfrm>
          <a:off x="457200" y="1219200"/>
          <a:ext cx="8382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ระดับ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หน่วย</a:t>
                      </a:r>
                      <a:r>
                        <a:rPr lang="th-TH" sz="3600" dirty="0" err="1" smtClean="0">
                          <a:latin typeface="Angsana News" pitchFamily="18" charset="-34"/>
                          <a:cs typeface="Angsana News" pitchFamily="18" charset="-34"/>
                        </a:rPr>
                        <a:t>กิต</a:t>
                      </a:r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 รวม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บังคับ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latin typeface="Angsana News" pitchFamily="18" charset="-34"/>
                          <a:cs typeface="Angsana News" pitchFamily="18" charset="-34"/>
                        </a:rPr>
                        <a:t>เลือกบังคับ</a:t>
                      </a:r>
                      <a:endParaRPr lang="en-US" sz="3600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solidFill>
                            <a:srgbClr val="FFFF00"/>
                          </a:solidFill>
                          <a:latin typeface="Angsana News" pitchFamily="18" charset="-34"/>
                          <a:cs typeface="Angsana News" pitchFamily="18" charset="-34"/>
                        </a:rPr>
                        <a:t>เลือกเสรี</a:t>
                      </a:r>
                      <a:br>
                        <a:rPr lang="th-TH" sz="3600" dirty="0" smtClean="0">
                          <a:solidFill>
                            <a:srgbClr val="FFFF00"/>
                          </a:solidFill>
                          <a:latin typeface="Angsana News" pitchFamily="18" charset="-34"/>
                          <a:cs typeface="Angsana News" pitchFamily="18" charset="-34"/>
                        </a:rPr>
                      </a:br>
                      <a:r>
                        <a:rPr lang="th-TH" sz="3600" dirty="0" smtClean="0">
                          <a:solidFill>
                            <a:srgbClr val="FFFF00"/>
                          </a:solidFill>
                          <a:latin typeface="Angsana News" pitchFamily="18" charset="-34"/>
                          <a:cs typeface="Angsana News" pitchFamily="18" charset="-34"/>
                        </a:rPr>
                        <a:t>(โปรแกรมการเรียนรู้)</a:t>
                      </a:r>
                      <a:endParaRPr lang="en-US" sz="3600" dirty="0">
                        <a:solidFill>
                          <a:srgbClr val="FFFF00"/>
                        </a:solidFill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ประถม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48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36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8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ม.ต้น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56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40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10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ม.ปลาย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76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44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Angsana News" pitchFamily="18" charset="-34"/>
                          <a:cs typeface="Angsana News" pitchFamily="18" charset="-34"/>
                        </a:rPr>
                        <a:t>26</a:t>
                      </a:r>
                      <a:endParaRPr lang="en-US" sz="3600" b="1" dirty="0">
                        <a:latin typeface="Angsana News" pitchFamily="18" charset="-34"/>
                        <a:cs typeface="Angsana News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คำบรรยายภาพแบบสี่เหลี่ยมมุมมน 10"/>
          <p:cNvSpPr/>
          <p:nvPr/>
        </p:nvSpPr>
        <p:spPr>
          <a:xfrm>
            <a:off x="990600" y="5181600"/>
            <a:ext cx="5410200" cy="1295400"/>
          </a:xfrm>
          <a:prstGeom prst="wedgeRoundRectCallout">
            <a:avLst>
              <a:gd name="adj1" fmla="val 41044"/>
              <a:gd name="adj2" fmla="val -81837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71600" y="52578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/>
              <a:t>1.การใช้พลังงานไฟฟ้า</a:t>
            </a:r>
          </a:p>
          <a:p>
            <a:r>
              <a:rPr lang="th-TH" sz="3600" b="1" dirty="0" smtClean="0"/>
              <a:t>2. การเงินเพื่อชีวิต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7" name="รูปห้าเหลี่ยม 6"/>
          <p:cNvSpPr/>
          <p:nvPr/>
        </p:nvSpPr>
        <p:spPr>
          <a:xfrm>
            <a:off x="0" y="1752600"/>
            <a:ext cx="2590800" cy="2895600"/>
          </a:xfrm>
          <a:prstGeom prst="homePlat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" y="281047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กิจกรรม </a:t>
            </a:r>
            <a:r>
              <a:rPr lang="en-US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3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800" y="2057400"/>
            <a:ext cx="64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แต่ละกลุ่มย่อย จัดทำหลักสูตรรายวิชา กลุ่มละ </a:t>
            </a: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1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รายวิชา ประกอบด้วย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ส่วนที่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การเขียนคำอธิบายรายวิชา</a:t>
            </a:r>
            <a:endParaRPr lang="en-US" sz="3600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ส่วนที่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การเขียนรายละเอียดคำอธิบายรายวิชา</a:t>
            </a:r>
            <a:endParaRPr lang="en-US" sz="3600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36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pic>
        <p:nvPicPr>
          <p:cNvPr id="13" name="รูปภาพ 1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762000"/>
            <a:ext cx="6567518" cy="49193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762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การดำเนินงานของสถานศึกษา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457200" y="990600"/>
            <a:ext cx="8458200" cy="51816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จน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1143000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1.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สถานศึกษา ทบทวนปรึกษาแนวทางการดำเนินงาน รูปแบบ วิธีการ และเกณฑ์การวัดละประเมินผลทั้งแบบการวัดและประเมินผลสัมฤทธิ์ และการวัดและประเมินผลตามสภาพจริง </a:t>
            </a:r>
            <a:br>
              <a:rPr lang="th-TH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2.</a:t>
            </a: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สถานศึกษา ต้องดำเนินการมอบหมายให้ครู วิเคราะห์ผู้เรียน จัดทำรายละเอียดโปรแกรมการเรียนรู้ หลักสูตรรายวิชา พร้อมส่งให้ สำนักงาน </a:t>
            </a:r>
            <a:r>
              <a:rPr lang="th-TH" sz="3200" b="1" dirty="0" err="1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กศน.</a:t>
            </a: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จังหวัดตราด ตรวจสอบ ออกเลขรหัสรายวิชา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3.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สถานศึกษาจัดทำรายละเอียดและออกระเบียบการวัดและประเมินผลของสถานศึกษา    โดยกำหนดรายละเอียดการดำเนินการ วิธีการวัดและประเมินผล พร้อมเกณฑ์การผ่านให้ชัดเจน ไม่ว่าจะดำเนินการวัดและประเมินผลด้วยวิธีการใด</a:t>
            </a:r>
            <a:endParaRPr lang="en-US" sz="3200" b="1" dirty="0">
              <a:solidFill>
                <a:srgbClr val="000066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762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การดำเนินงานของสถานศึกษา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457200" y="990600"/>
            <a:ext cx="8458200" cy="51816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จน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11430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4.</a:t>
            </a: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สถานศึกษา ดำเนินการพัฒนาหลักสูตรสถานศึกษาใหม่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. สถานศึกษา ควบคุม ดูแลการจัดการลงทะเบียนให้ถูกต้อง</a:t>
            </a:r>
            <a:br>
              <a:rPr lang="th-TH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6.</a:t>
            </a: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สถานศึกษา ควบคุมการดำเนินงานการจัดทำแผนการเรียนรู้ทั้ง ๑) แผนการเรียนรู้ในรายวิชาบังคับ และ ๒) แผนการเรียนรู้ของผู้เรียนรายบุคคล ตามโปรแกรมการเรียนรู้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th-TH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7.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สถานศึกษา แต่งตั้งบุคคลทำหน้าที่นิเทศการศึกษา เพื่อติดตามผลการจัดการเรียนรู้ตามโปรแกรมการเรียนรู้รายบุคคล </a:t>
            </a:r>
            <a:br>
              <a:rPr lang="th-TH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8.</a:t>
            </a:r>
            <a:r>
              <a:rPr lang="th-TH" sz="32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 สถานศึกษา ต้องจัดให้มีระบบการควบคุมการบริหารจัดการเรียนรู้ด้วยโปรแกรมการเรียนรู้รายบุคคล </a:t>
            </a:r>
            <a:endParaRPr lang="en-US" sz="3200" b="1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048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แผนการดำเนินงาน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457200" y="1447800"/>
            <a:ext cx="8458200" cy="32766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จน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1958876"/>
            <a:ext cx="815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   </a:t>
            </a:r>
            <a:r>
              <a:rPr lang="th-TH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สถานศึกษา โดยครูผู้สอน จะวิเคราะห์ผู้เรียน จัดทำรายละเอียดโปรแกรมการเรียนรู้ หลักสูตรรายวิชา เสร็จสิ้นเมื่อไร </a:t>
            </a:r>
            <a:r>
              <a:rPr lang="en-US" sz="4800" b="1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?</a:t>
            </a:r>
            <a:endParaRPr lang="en-US" sz="4800" b="1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048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แผนการดำเนินงาน</a:t>
            </a:r>
            <a:endParaRPr lang="en-US" sz="54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304800" y="1397000"/>
          <a:ext cx="85344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lt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ขั้นตอน</a:t>
                      </a:r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lt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ระยะเวลาดำเนินการ</a:t>
                      </a:r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lt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ดำเนินการเสร็จสิ้น</a:t>
                      </a:r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1.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ศึกษาและวิเคราะห์ความต้องการของผู้เรียน ครบ</a:t>
                      </a:r>
                      <a:b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</a:b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ทุกคน</a:t>
                      </a:r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2.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ประมวลข้อมูล สรุป</a:t>
                      </a:r>
                      <a:b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</a:b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ความต้องการ นำมาจัดทำ </a:t>
                      </a:r>
                      <a:b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</a:b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โปรแกรมการเรียนรู้ของสถานศึกษา</a:t>
                      </a:r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3.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 จัดทำหลักสูตรรายวิชา </a:t>
                      </a:r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pic>
        <p:nvPicPr>
          <p:cNvPr id="5" name="Picture 2" descr="C:\Users\Admin\Desktop\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3693" y="1239802"/>
            <a:ext cx="2411707" cy="3312079"/>
          </a:xfrm>
          <a:prstGeom prst="rect">
            <a:avLst/>
          </a:prstGeom>
          <a:noFill/>
        </p:spPr>
      </p:pic>
      <p:pic>
        <p:nvPicPr>
          <p:cNvPr id="6" name="Picture 2" descr="C:\Users\Admin\Desktop\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112170"/>
            <a:ext cx="2638533" cy="3623585"/>
          </a:xfrm>
          <a:prstGeom prst="rect">
            <a:avLst/>
          </a:prstGeom>
          <a:noFill/>
        </p:spPr>
      </p:pic>
      <p:pic>
        <p:nvPicPr>
          <p:cNvPr id="7" name="Picture 2" descr="C:\Users\Admin\Desktop\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01970"/>
            <a:ext cx="2894294" cy="39748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pic>
        <p:nvPicPr>
          <p:cNvPr id="5" name="Picture 2" descr="D:\backup\Sample Pictures\Humpback 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26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-457200" y="531674"/>
            <a:ext cx="8763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5400" b="1" dirty="0" smtClean="0">
                <a:solidFill>
                  <a:srgbClr val="FFFF00"/>
                </a:solidFill>
                <a:latin typeface="Constantia" pitchFamily="18" charset="0"/>
                <a:cs typeface="EucrosiaUPC" pitchFamily="18" charset="-34"/>
              </a:rPr>
              <a:t>Finish </a:t>
            </a:r>
            <a:br>
              <a:rPr lang="en-US" sz="5400" b="1" dirty="0" smtClean="0">
                <a:solidFill>
                  <a:srgbClr val="FFFF00"/>
                </a:solidFill>
                <a:latin typeface="Constantia" pitchFamily="18" charset="0"/>
                <a:cs typeface="EucrosiaUPC" pitchFamily="18" charset="-34"/>
              </a:rPr>
            </a:br>
            <a:r>
              <a:rPr lang="en-US" sz="5400" b="1" dirty="0" smtClean="0">
                <a:solidFill>
                  <a:srgbClr val="FFFF00"/>
                </a:solidFill>
                <a:latin typeface="Constantia" pitchFamily="18" charset="0"/>
                <a:cs typeface="EucrosiaUPC" pitchFamily="18" charset="-34"/>
              </a:rPr>
              <a:t>Presentation</a:t>
            </a:r>
            <a:endParaRPr lang="th-TH" sz="5400" b="1" dirty="0">
              <a:solidFill>
                <a:srgbClr val="FFFF00"/>
              </a:solidFill>
              <a:latin typeface="Constantia" pitchFamily="18" charset="0"/>
              <a:cs typeface="EucrosiaUPC" pitchFamily="18" charset="-34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th-TH" sz="5400" b="1" dirty="0" smtClean="0">
                <a:solidFill>
                  <a:schemeClr val="bg1"/>
                </a:solidFill>
              </a:rPr>
              <a:t>โปรแกรมการเรียนรู้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572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609600" y="1806575"/>
            <a:ext cx="8305800" cy="2841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th-TH" sz="48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         กลุ่ม</a:t>
            </a:r>
            <a:r>
              <a:rPr lang="th-TH" sz="4800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รายวิชาต่างๆที่มีเนื้อหาสอดคล้อง</a:t>
            </a:r>
            <a:r>
              <a:rPr lang="th-TH" sz="48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กัน  </a:t>
            </a:r>
            <a:br>
              <a:rPr lang="th-TH" sz="48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</a:br>
            <a:r>
              <a:rPr lang="th-TH" sz="48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เพื่อนำไปใช้ในการจัดการเรียนรู้  ทั้งภาคทฤษฎี และ/หรือปฏิบัติ     เพื่อให้ผู้เรียนเกิด</a:t>
            </a:r>
            <a:r>
              <a:rPr lang="th-TH" sz="4800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การ</a:t>
            </a:r>
            <a:r>
              <a:rPr lang="th-TH" sz="48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เรียนรู้ ตามความต้องการอย่าง</a:t>
            </a:r>
            <a:r>
              <a:rPr lang="th-TH" sz="4800" b="1" dirty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เป็นระบบ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ngsana News" pitchFamily="18" charset="-34"/>
              <a:ea typeface="+mj-ea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572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วงรี 6"/>
          <p:cNvSpPr/>
          <p:nvPr/>
        </p:nvSpPr>
        <p:spPr>
          <a:xfrm>
            <a:off x="304800" y="381000"/>
            <a:ext cx="8458200" cy="579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62000" y="434975"/>
            <a:ext cx="7772400" cy="1470025"/>
          </a:xfrm>
        </p:spPr>
        <p:txBody>
          <a:bodyPr>
            <a:normAutofit/>
          </a:bodyPr>
          <a:lstStyle/>
          <a:p>
            <a:r>
              <a:rPr lang="th-TH" sz="5400" b="1" dirty="0" smtClean="0">
                <a:solidFill>
                  <a:schemeClr val="bg1"/>
                </a:solidFill>
              </a:rPr>
              <a:t>โปรแกรมการเรียนรู้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8" name="วงรี 7"/>
          <p:cNvSpPr/>
          <p:nvPr/>
        </p:nvSpPr>
        <p:spPr>
          <a:xfrm>
            <a:off x="457200" y="1676400"/>
            <a:ext cx="2895600" cy="3352800"/>
          </a:xfrm>
          <a:prstGeom prst="ellips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ชื่อเรื่อง 1"/>
          <p:cNvSpPr txBox="1">
            <a:spLocks/>
          </p:cNvSpPr>
          <p:nvPr/>
        </p:nvSpPr>
        <p:spPr>
          <a:xfrm>
            <a:off x="838200" y="1828800"/>
            <a:ext cx="2133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5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รายวิชา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วงรี 9"/>
          <p:cNvSpPr/>
          <p:nvPr/>
        </p:nvSpPr>
        <p:spPr>
          <a:xfrm>
            <a:off x="5715000" y="1676400"/>
            <a:ext cx="2895600" cy="3352800"/>
          </a:xfrm>
          <a:prstGeom prst="ellips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ชื่อเรื่อง 1"/>
          <p:cNvSpPr txBox="1">
            <a:spLocks/>
          </p:cNvSpPr>
          <p:nvPr/>
        </p:nvSpPr>
        <p:spPr>
          <a:xfrm>
            <a:off x="6096000" y="1828800"/>
            <a:ext cx="2133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5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รายวิชา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วงรี 11"/>
          <p:cNvSpPr/>
          <p:nvPr/>
        </p:nvSpPr>
        <p:spPr>
          <a:xfrm>
            <a:off x="3048000" y="1676400"/>
            <a:ext cx="2895600" cy="3352800"/>
          </a:xfrm>
          <a:prstGeom prst="ellips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3429000" y="1828800"/>
            <a:ext cx="2133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5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รายวิชา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609600" y="3048000"/>
            <a:ext cx="990600" cy="4572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หัวเรื่อง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762000" y="35052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28" name="สี่เหลี่ยมผืนผ้า 27"/>
          <p:cNvSpPr/>
          <p:nvPr/>
        </p:nvSpPr>
        <p:spPr>
          <a:xfrm>
            <a:off x="914400" y="39624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29" name="สี่เหลี่ยมผืนผ้า 28"/>
          <p:cNvSpPr/>
          <p:nvPr/>
        </p:nvSpPr>
        <p:spPr>
          <a:xfrm>
            <a:off x="1676400" y="3048000"/>
            <a:ext cx="990600" cy="4572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หัวเรื่อง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0" name="สี่เหลี่ยมผืนผ้า 29"/>
          <p:cNvSpPr/>
          <p:nvPr/>
        </p:nvSpPr>
        <p:spPr>
          <a:xfrm>
            <a:off x="1828800" y="35052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1" name="สี่เหลี่ยมผืนผ้า 30"/>
          <p:cNvSpPr/>
          <p:nvPr/>
        </p:nvSpPr>
        <p:spPr>
          <a:xfrm>
            <a:off x="1981200" y="39624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2" name="สี่เหลี่ยมผืนผ้า 31"/>
          <p:cNvSpPr/>
          <p:nvPr/>
        </p:nvSpPr>
        <p:spPr>
          <a:xfrm>
            <a:off x="3276600" y="2895600"/>
            <a:ext cx="990600" cy="4572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หัวเรื่อง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3" name="สี่เหลี่ยมผืนผ้า 32"/>
          <p:cNvSpPr/>
          <p:nvPr/>
        </p:nvSpPr>
        <p:spPr>
          <a:xfrm>
            <a:off x="3429000" y="33528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4" name="สี่เหลี่ยมผืนผ้า 33"/>
          <p:cNvSpPr/>
          <p:nvPr/>
        </p:nvSpPr>
        <p:spPr>
          <a:xfrm>
            <a:off x="3581400" y="38100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5" name="สี่เหลี่ยมผืนผ้า 34"/>
          <p:cNvSpPr/>
          <p:nvPr/>
        </p:nvSpPr>
        <p:spPr>
          <a:xfrm>
            <a:off x="4343400" y="2895600"/>
            <a:ext cx="990600" cy="4572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หัวเรื่อง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6" name="สี่เหลี่ยมผืนผ้า 35"/>
          <p:cNvSpPr/>
          <p:nvPr/>
        </p:nvSpPr>
        <p:spPr>
          <a:xfrm>
            <a:off x="4495800" y="33528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7" name="สี่เหลี่ยมผืนผ้า 36"/>
          <p:cNvSpPr/>
          <p:nvPr/>
        </p:nvSpPr>
        <p:spPr>
          <a:xfrm>
            <a:off x="4648200" y="38100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8" name="สี่เหลี่ยมผืนผ้า 37"/>
          <p:cNvSpPr/>
          <p:nvPr/>
        </p:nvSpPr>
        <p:spPr>
          <a:xfrm>
            <a:off x="6019800" y="2971800"/>
            <a:ext cx="990600" cy="4572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หัวเรื่อง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39" name="สี่เหลี่ยมผืนผ้า 38"/>
          <p:cNvSpPr/>
          <p:nvPr/>
        </p:nvSpPr>
        <p:spPr>
          <a:xfrm>
            <a:off x="6172200" y="34290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40" name="สี่เหลี่ยมผืนผ้า 39"/>
          <p:cNvSpPr/>
          <p:nvPr/>
        </p:nvSpPr>
        <p:spPr>
          <a:xfrm>
            <a:off x="6324600" y="38862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41" name="สี่เหลี่ยมผืนผ้า 40"/>
          <p:cNvSpPr/>
          <p:nvPr/>
        </p:nvSpPr>
        <p:spPr>
          <a:xfrm>
            <a:off x="7086600" y="2971800"/>
            <a:ext cx="990600" cy="4572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หัวเรื่อง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42" name="สี่เหลี่ยมผืนผ้า 41"/>
          <p:cNvSpPr/>
          <p:nvPr/>
        </p:nvSpPr>
        <p:spPr>
          <a:xfrm>
            <a:off x="7239000" y="34290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43" name="สี่เหลี่ยมผืนผ้า 42"/>
          <p:cNvSpPr/>
          <p:nvPr/>
        </p:nvSpPr>
        <p:spPr>
          <a:xfrm>
            <a:off x="7391400" y="38862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44" name="สี่เหลี่ยมผืนผ้า 43"/>
          <p:cNvSpPr/>
          <p:nvPr/>
        </p:nvSpPr>
        <p:spPr>
          <a:xfrm>
            <a:off x="3733800" y="42672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45" name="สี่เหลี่ยมผืนผ้า 44"/>
          <p:cNvSpPr/>
          <p:nvPr/>
        </p:nvSpPr>
        <p:spPr>
          <a:xfrm>
            <a:off x="6477000" y="4343400"/>
            <a:ext cx="9906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FFFF00"/>
                </a:solidFill>
                <a:cs typeface="+mj-cs"/>
              </a:rPr>
              <a:t>เนื้อหา</a:t>
            </a:r>
            <a:endParaRPr lang="en-US" sz="2000" b="1" dirty="0">
              <a:solidFill>
                <a:srgbClr val="FFFF00"/>
              </a:solidFill>
              <a:cs typeface="+mj-cs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graphicFrame>
        <p:nvGraphicFramePr>
          <p:cNvPr id="7" name="ตัวแทนเนื้อหา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21845374"/>
              </p:ext>
            </p:extLst>
          </p:nvPr>
        </p:nvGraphicFramePr>
        <p:xfrm>
          <a:off x="457200" y="692696"/>
          <a:ext cx="82677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th-TH" sz="5400" b="1" dirty="0" smtClean="0">
                <a:solidFill>
                  <a:schemeClr val="bg1"/>
                </a:solidFill>
              </a:rPr>
              <a:t>การจัดทำโปรแกรมการเรียนรู้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2590800" y="6248400"/>
            <a:ext cx="6400800" cy="533400"/>
          </a:xfrm>
        </p:spPr>
        <p:txBody>
          <a:bodyPr>
            <a:normAutofit/>
          </a:bodyPr>
          <a:lstStyle/>
          <a:p>
            <a:pPr algn="r"/>
            <a:r>
              <a:rPr lang="th-TH" sz="2400" b="1" dirty="0" smtClean="0">
                <a:solidFill>
                  <a:srgbClr val="FFFF00"/>
                </a:solidFill>
                <a:cs typeface="+mj-cs"/>
              </a:rPr>
              <a:t>สุธี  </a:t>
            </a:r>
            <a:r>
              <a:rPr lang="th-TH" sz="2400" b="1" dirty="0" err="1" smtClean="0">
                <a:solidFill>
                  <a:srgbClr val="FFFF00"/>
                </a:solidFill>
                <a:cs typeface="+mj-cs"/>
              </a:rPr>
              <a:t>วรประดิษฐ</a:t>
            </a:r>
            <a:r>
              <a:rPr lang="en-US" sz="2400" b="1" dirty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7</a:t>
            </a:r>
            <a:r>
              <a:rPr lang="th-TH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/</a:t>
            </a:r>
            <a:r>
              <a:rPr lang="en-US" sz="2400" b="1" dirty="0" smtClean="0">
                <a:solidFill>
                  <a:srgbClr val="FFFF00"/>
                </a:solidFill>
                <a:latin typeface="Angsana News" pitchFamily="18" charset="-34"/>
                <a:cs typeface="Angsana News" pitchFamily="18" charset="-34"/>
              </a:rPr>
              <a:t>2016</a:t>
            </a:r>
            <a:endParaRPr lang="en-US" sz="2400" b="1" dirty="0">
              <a:solidFill>
                <a:srgbClr val="FFFF00"/>
              </a:solidFill>
              <a:latin typeface="Angsana News" pitchFamily="18" charset="-34"/>
              <a:cs typeface="Angsana News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57200" y="15240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624" y="1524000"/>
            <a:ext cx="8784976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sym typeface="Wingdings 2"/>
              </a:rPr>
              <a:t></a:t>
            </a:r>
            <a:r>
              <a:rPr lang="th-TH" sz="4800" b="1" dirty="0" smtClean="0">
                <a:latin typeface="Angsana News" pitchFamily="18" charset="-34"/>
                <a:cs typeface="Angsana News" pitchFamily="18" charset="-34"/>
                <a:sym typeface="Wingdings 2"/>
              </a:rPr>
              <a:t>สถานศึกษา </a:t>
            </a:r>
            <a:r>
              <a:rPr lang="th-TH" sz="4800" b="1" dirty="0" smtClean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  <a:sym typeface="Wingdings 2"/>
              </a:rPr>
              <a:t>จัดทำ</a:t>
            </a:r>
            <a:r>
              <a:rPr lang="th-TH" sz="4800" b="1" dirty="0" smtClean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โปรแกรม</a:t>
            </a:r>
            <a:r>
              <a:rPr lang="th-TH" sz="4800" b="1" dirty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การเรียนรายบุคคล </a:t>
            </a:r>
          </a:p>
          <a:p>
            <a:pPr algn="ctr"/>
            <a:r>
              <a:rPr lang="th-TH" sz="4800" b="1" dirty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ที่สอดคล้อง</a:t>
            </a:r>
            <a:r>
              <a:rPr lang="th-TH" sz="4800" b="1" dirty="0" smtClean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กับชุมชน</a:t>
            </a:r>
            <a:r>
              <a:rPr lang="th-TH" sz="4800" b="1" dirty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และความต้องการของ</a:t>
            </a:r>
            <a:r>
              <a:rPr lang="th-TH" sz="4800" b="1" dirty="0" smtClean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ผู้เรียน</a:t>
            </a:r>
          </a:p>
          <a:p>
            <a:pPr algn="ctr"/>
            <a:endParaRPr lang="th-TH" sz="4800" b="1" dirty="0">
              <a:solidFill>
                <a:srgbClr val="002060"/>
              </a:solidFill>
              <a:latin typeface="Angsana News" pitchFamily="18" charset="-34"/>
              <a:cs typeface="Angsana News" pitchFamily="18" charset="-34"/>
            </a:endParaRPr>
          </a:p>
          <a:p>
            <a:r>
              <a:rPr lang="th-TH" sz="4800" b="1" dirty="0" smtClean="0">
                <a:latin typeface="Angsana News" pitchFamily="18" charset="-34"/>
                <a:cs typeface="Angsana News" pitchFamily="18" charset="-34"/>
                <a:sym typeface="Wingdings 2"/>
              </a:rPr>
              <a:t></a:t>
            </a:r>
            <a:r>
              <a:rPr lang="th-TH" sz="4800" b="1" dirty="0">
                <a:latin typeface="Angsana News" pitchFamily="18" charset="-34"/>
                <a:cs typeface="Angsana News" pitchFamily="18" charset="-34"/>
              </a:rPr>
              <a:t>สำนักงาน </a:t>
            </a:r>
            <a:r>
              <a:rPr lang="th-TH" sz="4800" b="1" dirty="0" err="1">
                <a:latin typeface="Angsana News" pitchFamily="18" charset="-34"/>
                <a:cs typeface="Angsana News" pitchFamily="18" charset="-34"/>
              </a:rPr>
              <a:t>กศน.</a:t>
            </a:r>
            <a:r>
              <a:rPr lang="th-TH" sz="4800" b="1" dirty="0">
                <a:latin typeface="Angsana News" pitchFamily="18" charset="-34"/>
                <a:cs typeface="Angsana News" pitchFamily="18" charset="-34"/>
              </a:rPr>
              <a:t>จังหวัด </a:t>
            </a:r>
            <a:r>
              <a:rPr lang="th-TH" sz="4800" b="1" dirty="0" smtClean="0">
                <a:solidFill>
                  <a:srgbClr val="0070C0"/>
                </a:solidFill>
                <a:latin typeface="Angsana News" pitchFamily="18" charset="-34"/>
                <a:cs typeface="Angsana News" pitchFamily="18" charset="-34"/>
              </a:rPr>
              <a:t>ตรวจสอบความสอดคล้องของเนื้อหารายวิชาแต่ละโปรแกรม  หลักสูตรรายวิชา พร้อมออกรหัสรายวิชาเลือกให้</a:t>
            </a:r>
            <a:endParaRPr lang="th-TH" sz="4800" b="1" dirty="0">
              <a:solidFill>
                <a:srgbClr val="0070C0"/>
              </a:solidFill>
              <a:latin typeface="Angsana News" pitchFamily="18" charset="-34"/>
              <a:cs typeface="Angsana News" pitchFamily="18" charset="-34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1880</Words>
  <Application>Microsoft Office PowerPoint</Application>
  <PresentationFormat>นำเสนอทางหน้าจอ (4:3)</PresentationFormat>
  <Paragraphs>387</Paragraphs>
  <Slides>57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57</vt:i4>
      </vt:variant>
    </vt:vector>
  </HeadingPairs>
  <TitlesOfParts>
    <vt:vector size="58" baseType="lpstr">
      <vt:lpstr>ชุดรูปแบบของ Office</vt:lpstr>
      <vt:lpstr>โปรแกรมการเรียนรู้</vt:lpstr>
      <vt:lpstr>ภาพนิ่ง 2</vt:lpstr>
      <vt:lpstr>ภาพนิ่ง 3</vt:lpstr>
      <vt:lpstr>ภาพนิ่ง 4</vt:lpstr>
      <vt:lpstr>ภาพนิ่ง 5</vt:lpstr>
      <vt:lpstr>โปรแกรมการเรียนรู้</vt:lpstr>
      <vt:lpstr>โปรแกรมการเรียนรู้</vt:lpstr>
      <vt:lpstr>ภาพนิ่ง 8</vt:lpstr>
      <vt:lpstr>การจัดทำโปรแกรมการเรียนรู้</vt:lpstr>
      <vt:lpstr>ภาพนิ่ง 10</vt:lpstr>
      <vt:lpstr>1. การวิเคราะห์ผู้เรียน : สอบถาม พูดคุย </vt:lpstr>
      <vt:lpstr>1. การวิเคราะห์ผู้เรียน : สอบถาม พูดคุย </vt:lpstr>
      <vt:lpstr>1. การวิเคราะห์ผู้เรียน</vt:lpstr>
      <vt:lpstr>2. ถอดองค์ความรู้ / รวบรวมองค์ความรู้</vt:lpstr>
      <vt:lpstr>4. กำหนดโปรแกรมการเรียนรู้รายบุคคล</vt:lpstr>
      <vt:lpstr>4. กำหนดโปรแกรมการเรียนรู้รายบุคคล 5. กำหนดรายวิชา</vt:lpstr>
      <vt:lpstr>4. กำหนดโปรแกรมการเรียนรู้รายบุคคล 5. กำหนดรายวิชา</vt:lpstr>
      <vt:lpstr>4. กำหนดโปรแกรมการเรียนรู้รายบุคคล 5. กำหนดรายวิชา</vt:lpstr>
      <vt:lpstr>4. กำหนดโปรแกรมการเรียนรู้รายบุคคล 5. กำหนดรายวิชา</vt:lpstr>
      <vt:lpstr>ภาพนิ่ง 20</vt:lpstr>
      <vt:lpstr>ภาพนิ่ง 21</vt:lpstr>
      <vt:lpstr>ภาพนิ่ง 22</vt:lpstr>
      <vt:lpstr>ภาพนิ่ง 23</vt:lpstr>
      <vt:lpstr>4. กำหนดโปรแกรมการเรียนรู้รายบุคคล 5. กำหนดรายวิชา</vt:lpstr>
      <vt:lpstr>โครงร่างการจัดทำโปรแกรมการเรียนรู้</vt:lpstr>
      <vt:lpstr>ภาพนิ่ง 26</vt:lpstr>
      <vt:lpstr>ภาพนิ่ง 27</vt:lpstr>
      <vt:lpstr>ภาพนิ่ง 28</vt:lpstr>
      <vt:lpstr>4. กำหนดโปรแกรมการเรียนรู้รายบุคคล</vt:lpstr>
      <vt:lpstr>4. กำหนดโปรแกรมการเรียนรู้รายบุคคล</vt:lpstr>
      <vt:lpstr>ภาพนิ่ง 31</vt:lpstr>
      <vt:lpstr>ภาพนิ่ง 32</vt:lpstr>
      <vt:lpstr>การประเมินผล</vt:lpstr>
      <vt:lpstr>ภาพนิ่ง 34</vt:lpstr>
      <vt:lpstr>การประเมินผลตามสภาพจริง</vt:lpstr>
      <vt:lpstr>การประเมินผลตามสภาพจริง</vt:lpstr>
      <vt:lpstr>การประเมินผลตามสภาพจริง</vt:lpstr>
      <vt:lpstr>การประเมินผลตามสภาพจริง</vt:lpstr>
      <vt:lpstr>การประเมินผลตามสภาพจริง</vt:lpstr>
      <vt:lpstr>การประเมินผลตามสภาพจริง</vt:lpstr>
      <vt:lpstr>การประเมินผลตามสภาพจริง</vt:lpstr>
      <vt:lpstr>ภาพนิ่ง 42</vt:lpstr>
      <vt:lpstr>ภาพนิ่ง 43</vt:lpstr>
      <vt:lpstr>ภาพนิ่ง 44</vt:lpstr>
      <vt:lpstr>ภาพนิ่ง 45</vt:lpstr>
      <vt:lpstr>ภาพนิ่ง 46</vt:lpstr>
      <vt:lpstr>ภาพนิ่ง 47</vt:lpstr>
      <vt:lpstr>ภาพนิ่ง 48</vt:lpstr>
      <vt:lpstr>ภาพนิ่ง 49</vt:lpstr>
      <vt:lpstr>ภาพนิ่ง 50</vt:lpstr>
      <vt:lpstr>ภาพนิ่ง 51</vt:lpstr>
      <vt:lpstr>ภาพนิ่ง 52</vt:lpstr>
      <vt:lpstr>ภาพนิ่ง 53</vt:lpstr>
      <vt:lpstr>ภาพนิ่ง 54</vt:lpstr>
      <vt:lpstr>ภาพนิ่ง 55</vt:lpstr>
      <vt:lpstr>ภาพนิ่ง 56</vt:lpstr>
      <vt:lpstr>ภาพนิ่ง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โปรแกรมการเรียนรู้</dc:title>
  <dc:creator>nuy</dc:creator>
  <cp:lastModifiedBy>nuy</cp:lastModifiedBy>
  <cp:revision>102</cp:revision>
  <dcterms:created xsi:type="dcterms:W3CDTF">2016-07-21T04:39:14Z</dcterms:created>
  <dcterms:modified xsi:type="dcterms:W3CDTF">2016-08-15T09:11:20Z</dcterms:modified>
</cp:coreProperties>
</file>